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9" r:id="rId4"/>
    <p:sldId id="294" r:id="rId5"/>
    <p:sldId id="280" r:id="rId6"/>
    <p:sldId id="287" r:id="rId7"/>
    <p:sldId id="267" r:id="rId8"/>
    <p:sldId id="269" r:id="rId9"/>
    <p:sldId id="288" r:id="rId10"/>
    <p:sldId id="290" r:id="rId11"/>
    <p:sldId id="291" r:id="rId12"/>
    <p:sldId id="283" r:id="rId13"/>
    <p:sldId id="273" r:id="rId14"/>
    <p:sldId id="292" r:id="rId15"/>
    <p:sldId id="281" r:id="rId16"/>
    <p:sldId id="282" r:id="rId17"/>
    <p:sldId id="289" r:id="rId18"/>
    <p:sldId id="278" r:id="rId19"/>
    <p:sldId id="284" r:id="rId20"/>
    <p:sldId id="285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3" autoAdjust="0"/>
    <p:restoredTop sz="94660"/>
  </p:normalViewPr>
  <p:slideViewPr>
    <p:cSldViewPr>
      <p:cViewPr varScale="1">
        <p:scale>
          <a:sx n="73" d="100"/>
          <a:sy n="73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F13DD-E340-4220-948C-1015B14602EE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3DD3F-60FB-4A89-AF6F-83B048B7BD0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52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Resource Sheet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B9E21-AE12-7942-83C3-961A8F1303E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86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3DD3F-60FB-4A89-AF6F-83B048B7BD0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496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A3A8-DA70-4751-9CE0-1D9085A0A8F1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E717-858B-42E2-BD4A-9FB4123E21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2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A3A8-DA70-4751-9CE0-1D9085A0A8F1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E717-858B-42E2-BD4A-9FB4123E21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43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A3A8-DA70-4751-9CE0-1D9085A0A8F1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E717-858B-42E2-BD4A-9FB4123E21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91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A3A8-DA70-4751-9CE0-1D9085A0A8F1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E717-858B-42E2-BD4A-9FB4123E21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8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A3A8-DA70-4751-9CE0-1D9085A0A8F1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E717-858B-42E2-BD4A-9FB4123E21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68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A3A8-DA70-4751-9CE0-1D9085A0A8F1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E717-858B-42E2-BD4A-9FB4123E21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76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A3A8-DA70-4751-9CE0-1D9085A0A8F1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E717-858B-42E2-BD4A-9FB4123E21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68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A3A8-DA70-4751-9CE0-1D9085A0A8F1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E717-858B-42E2-BD4A-9FB4123E21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93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A3A8-DA70-4751-9CE0-1D9085A0A8F1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E717-858B-42E2-BD4A-9FB4123E21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01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A3A8-DA70-4751-9CE0-1D9085A0A8F1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E717-858B-42E2-BD4A-9FB4123E21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36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DA3A8-DA70-4751-9CE0-1D9085A0A8F1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7E717-858B-42E2-BD4A-9FB4123E21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8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DA3A8-DA70-4751-9CE0-1D9085A0A8F1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7E717-858B-42E2-BD4A-9FB4123E21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34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www.youtube.com/watch?v=SRIgYzN2mw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fabsfood.blogspot.com/2009/07/en-el-ultimo-titulo-de-la-trilogia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3g.org/library/energy-efficiency-a-myth-buster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hyperlink" Target="http://twohandles.org/" TargetMode="Externa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YEqBx6qJMy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pZwvrxVavn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CSE ; what do you remember?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CSE</a:t>
            </a:r>
            <a:r>
              <a:rPr lang="en-GB" dirty="0">
                <a:solidFill>
                  <a:srgbClr val="7030A0"/>
                </a:solidFill>
              </a:rPr>
              <a:t> = Child Sexual Exploitation</a:t>
            </a: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Exploitation</a:t>
            </a:r>
            <a:r>
              <a:rPr lang="en-GB" dirty="0">
                <a:solidFill>
                  <a:srgbClr val="7030A0"/>
                </a:solidFill>
              </a:rPr>
              <a:t> = using people or things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 descr="It's a trust issue, really - can we trust this appliance not to turn ...">
            <a:extLst>
              <a:ext uri="{FF2B5EF4-FFF2-40B4-BE49-F238E27FC236}">
                <a16:creationId xmlns:a16="http://schemas.microsoft.com/office/drawing/2014/main" id="{5A978740-EC3A-4D88-9F5F-E25F7B17A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033967"/>
            <a:ext cx="939574" cy="22747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3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9F419-C3E7-4DDE-A234-0EB2812EF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Zayn and Sara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EC059-B337-4E58-8163-30B488DAC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Zayn and Sara have been dating for a while.</a:t>
            </a:r>
          </a:p>
          <a:p>
            <a:r>
              <a:rPr lang="en-GB" dirty="0"/>
              <a:t>Zayn asks for a picture of Sara without her top on and she sends it to him.</a:t>
            </a:r>
          </a:p>
          <a:p>
            <a:r>
              <a:rPr lang="en-GB" dirty="0"/>
              <a:t>Later, Zayn asks Sara to have sex with him, but she doesn’t want to.</a:t>
            </a:r>
          </a:p>
          <a:p>
            <a:r>
              <a:rPr lang="en-GB" dirty="0"/>
              <a:t>He tells her that he will send his mates the topless picture if she doesn’t agree, so she says that she will.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Is anyone being exploited? Is Sara consenting?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578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5A992-97D9-4D01-A858-FE7C8E144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Lou and Alex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11AF8-E412-4D16-8C30-3FF268D0D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Lou and Alex are married</a:t>
            </a:r>
          </a:p>
          <a:p>
            <a:r>
              <a:rPr lang="en-GB" dirty="0"/>
              <a:t>They decide to have sex but after a few minutes Lou asks Alex to stop</a:t>
            </a:r>
          </a:p>
          <a:p>
            <a:r>
              <a:rPr lang="en-GB" dirty="0"/>
              <a:t>Alex refuses to stop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Is what Alex did OK? Why or why not?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74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D7F29-AF42-40F6-9FDF-815E948B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about a sandwich?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DC7E6-7475-432C-A3D9-DE1DF98F5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https://www.youtube.com/watch?v=SRIgYzN2mw0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A39698-6C18-486A-BD1D-598FDA5E62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66013" y="2867024"/>
            <a:ext cx="2774139" cy="22732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56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u="sng" dirty="0"/>
              <a:t>Consent – things to remember: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1"/>
            <a:ext cx="7886700" cy="465296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Your body – your choice</a:t>
            </a:r>
          </a:p>
          <a:p>
            <a:r>
              <a:rPr lang="en-GB" dirty="0"/>
              <a:t>Nobody has the right to decide what should happen to another person’s body</a:t>
            </a:r>
          </a:p>
          <a:p>
            <a:r>
              <a:rPr lang="en-GB" dirty="0"/>
              <a:t>Consent has to be given freely and without pressure</a:t>
            </a:r>
          </a:p>
          <a:p>
            <a:r>
              <a:rPr lang="en-GB" dirty="0"/>
              <a:t>People have the right to change their minds at any time</a:t>
            </a:r>
          </a:p>
          <a:p>
            <a:r>
              <a:rPr lang="en-GB" dirty="0"/>
              <a:t>Not saying “no” isn’t the same as saying “yes”</a:t>
            </a:r>
          </a:p>
          <a:p>
            <a:r>
              <a:rPr lang="en-GB" dirty="0"/>
              <a:t>People are different. Just because others do something, or say they do, it’s fine if you don’t want to!</a:t>
            </a:r>
          </a:p>
          <a:p>
            <a:r>
              <a:rPr lang="en-GB" dirty="0"/>
              <a:t>Consenting once doesn’t mean somebody always has to consent</a:t>
            </a:r>
          </a:p>
          <a:p>
            <a:r>
              <a:rPr lang="en-GB" b="1" dirty="0">
                <a:solidFill>
                  <a:srgbClr val="FF0000"/>
                </a:solidFill>
              </a:rPr>
              <a:t>If anybody involved feels uncomfortable or unhappy, something is wrong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8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C8D4950-02D7-4EFB-9295-8083D1CE5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FF00FF"/>
                </a:solidFill>
              </a:rPr>
              <a:t>True or false?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957520-C63A-4D7D-B4F4-13429E7E6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491064" cy="4525963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If you try to kiss or touch someone and they don’t put up a physical fight, they are definitely consenting.</a:t>
            </a:r>
          </a:p>
          <a:p>
            <a:endParaRPr lang="en-GB" dirty="0"/>
          </a:p>
          <a:p>
            <a:r>
              <a:rPr lang="en-GB" dirty="0"/>
              <a:t>An adult in a relationship with another adult doesn’t need to get consent for sex, especially if they’re married.</a:t>
            </a:r>
          </a:p>
          <a:p>
            <a:endParaRPr lang="en-GB" dirty="0"/>
          </a:p>
          <a:p>
            <a:r>
              <a:rPr lang="en-GB" dirty="0"/>
              <a:t>Once you’ve agreed to sexual contact with someone it’s unreasonable to change your mind.</a:t>
            </a:r>
          </a:p>
          <a:p>
            <a:endParaRPr lang="en-GB" dirty="0"/>
          </a:p>
          <a:p>
            <a:r>
              <a:rPr lang="en-GB" dirty="0"/>
              <a:t>If you do change your mind and the person you’re with carries on touching or having sex with you, it’s your own fault for agreeing in the first place.</a:t>
            </a:r>
          </a:p>
          <a:p>
            <a:endParaRPr lang="en-GB" dirty="0"/>
          </a:p>
          <a:p>
            <a:r>
              <a:rPr lang="en-GB" dirty="0"/>
              <a:t>If someone gets drunk, passes out and another person does sexual things to them, it’s the first person’s fault for getting drunk in the first place.</a:t>
            </a:r>
          </a:p>
          <a:p>
            <a:endParaRPr lang="en-GB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DA7F398-96F5-4E84-AAF0-44FDFDC417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76256" y="188640"/>
            <a:ext cx="1997968" cy="1331979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F162955-EC48-4BD3-9A53-69964054F7B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rcRect r="76444"/>
          <a:stretch/>
        </p:blipFill>
        <p:spPr>
          <a:xfrm>
            <a:off x="179512" y="142931"/>
            <a:ext cx="1090439" cy="1476375"/>
          </a:xfrm>
          <a:prstGeom prst="rect">
            <a:avLst/>
          </a:prstGeom>
        </p:spPr>
      </p:pic>
      <p:sp>
        <p:nvSpPr>
          <p:cNvPr id="14" name="Explosion: 14 Points 13">
            <a:extLst>
              <a:ext uri="{FF2B5EF4-FFF2-40B4-BE49-F238E27FC236}">
                <a16:creationId xmlns:a16="http://schemas.microsoft.com/office/drawing/2014/main" id="{6B938740-4630-4516-B42F-66B59F5AEC8D}"/>
              </a:ext>
            </a:extLst>
          </p:cNvPr>
          <p:cNvSpPr/>
          <p:nvPr/>
        </p:nvSpPr>
        <p:spPr>
          <a:xfrm>
            <a:off x="6881753" y="1566086"/>
            <a:ext cx="1805047" cy="71078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FF"/>
                </a:solidFill>
              </a:rPr>
              <a:t>False!</a:t>
            </a:r>
          </a:p>
        </p:txBody>
      </p:sp>
      <p:sp>
        <p:nvSpPr>
          <p:cNvPr id="15" name="Explosion: 14 Points 14">
            <a:extLst>
              <a:ext uri="{FF2B5EF4-FFF2-40B4-BE49-F238E27FC236}">
                <a16:creationId xmlns:a16="http://schemas.microsoft.com/office/drawing/2014/main" id="{ED4A2B33-BD59-4B9F-BD4F-B30761B9AFD1}"/>
              </a:ext>
            </a:extLst>
          </p:cNvPr>
          <p:cNvSpPr/>
          <p:nvPr/>
        </p:nvSpPr>
        <p:spPr>
          <a:xfrm>
            <a:off x="6732239" y="3363388"/>
            <a:ext cx="1805047" cy="71078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FF"/>
                </a:solidFill>
              </a:rPr>
              <a:t>False!</a:t>
            </a:r>
          </a:p>
        </p:txBody>
      </p:sp>
      <p:sp>
        <p:nvSpPr>
          <p:cNvPr id="16" name="Explosion: 14 Points 15">
            <a:extLst>
              <a:ext uri="{FF2B5EF4-FFF2-40B4-BE49-F238E27FC236}">
                <a16:creationId xmlns:a16="http://schemas.microsoft.com/office/drawing/2014/main" id="{055A62F3-DE06-4EE8-AAD9-A8859E1D3ACD}"/>
              </a:ext>
            </a:extLst>
          </p:cNvPr>
          <p:cNvSpPr/>
          <p:nvPr/>
        </p:nvSpPr>
        <p:spPr>
          <a:xfrm>
            <a:off x="6732239" y="4446622"/>
            <a:ext cx="1805047" cy="71078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FF"/>
                </a:solidFill>
              </a:rPr>
              <a:t>False!</a:t>
            </a:r>
          </a:p>
        </p:txBody>
      </p:sp>
      <p:sp>
        <p:nvSpPr>
          <p:cNvPr id="17" name="Explosion: 14 Points 16">
            <a:extLst>
              <a:ext uri="{FF2B5EF4-FFF2-40B4-BE49-F238E27FC236}">
                <a16:creationId xmlns:a16="http://schemas.microsoft.com/office/drawing/2014/main" id="{8FC0ED3C-AB19-45C1-9FB0-A90ADF94C099}"/>
              </a:ext>
            </a:extLst>
          </p:cNvPr>
          <p:cNvSpPr/>
          <p:nvPr/>
        </p:nvSpPr>
        <p:spPr>
          <a:xfrm>
            <a:off x="6732240" y="5661248"/>
            <a:ext cx="1805047" cy="71078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FF"/>
                </a:solidFill>
              </a:rPr>
              <a:t>False!</a:t>
            </a:r>
          </a:p>
        </p:txBody>
      </p:sp>
      <p:sp>
        <p:nvSpPr>
          <p:cNvPr id="19" name="Explosion: 14 Points 18">
            <a:extLst>
              <a:ext uri="{FF2B5EF4-FFF2-40B4-BE49-F238E27FC236}">
                <a16:creationId xmlns:a16="http://schemas.microsoft.com/office/drawing/2014/main" id="{DE72A1A1-C1A5-43B0-9AF7-8122CEA18530}"/>
              </a:ext>
            </a:extLst>
          </p:cNvPr>
          <p:cNvSpPr/>
          <p:nvPr/>
        </p:nvSpPr>
        <p:spPr>
          <a:xfrm>
            <a:off x="6732238" y="2502022"/>
            <a:ext cx="1805047" cy="710785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FF"/>
                </a:solidFill>
              </a:rPr>
              <a:t>False!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5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Who can you go to for help in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GB" dirty="0"/>
              <a:t>Mrs Evans</a:t>
            </a:r>
          </a:p>
          <a:p>
            <a:r>
              <a:rPr lang="en-GB" dirty="0"/>
              <a:t>Mrs Harper</a:t>
            </a:r>
          </a:p>
          <a:p>
            <a:r>
              <a:rPr lang="en-GB" dirty="0"/>
              <a:t>Mrs Monk</a:t>
            </a:r>
          </a:p>
          <a:p>
            <a:r>
              <a:rPr lang="en-GB" dirty="0"/>
              <a:t>The school nurse</a:t>
            </a:r>
          </a:p>
          <a:p>
            <a:r>
              <a:rPr lang="en-GB" dirty="0"/>
              <a:t>Your form tutor or head of house</a:t>
            </a:r>
          </a:p>
          <a:p>
            <a:r>
              <a:rPr lang="en-GB" dirty="0"/>
              <a:t>A teacher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sd-hs.wikispaces.com - &lt;strong&gt;help&lt;/strong&gt; - hel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357409"/>
            <a:ext cx="1795487" cy="1204032"/>
          </a:xfrm>
          <a:prstGeom prst="rect">
            <a:avLst/>
          </a:prstGeom>
        </p:spPr>
      </p:pic>
      <p:pic>
        <p:nvPicPr>
          <p:cNvPr id="5" name="Picture 4" descr="Donate to Us | www.FrankieJohn.com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00" b="7012"/>
          <a:stretch/>
        </p:blipFill>
        <p:spPr>
          <a:xfrm>
            <a:off x="755576" y="5661248"/>
            <a:ext cx="2323272" cy="10818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99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Who can help outside of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5267"/>
            <a:ext cx="7886700" cy="3364706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Childline 0800 11 11</a:t>
            </a:r>
          </a:p>
          <a:p>
            <a:r>
              <a:rPr lang="en-GB" dirty="0"/>
              <a:t>Umbrella</a:t>
            </a:r>
          </a:p>
          <a:p>
            <a:r>
              <a:rPr lang="en-GB" dirty="0"/>
              <a:t>NSPCC</a:t>
            </a:r>
          </a:p>
          <a:p>
            <a:r>
              <a:rPr lang="en-GB" dirty="0"/>
              <a:t>CEOP (Child Exploitation and Online Protection)</a:t>
            </a:r>
          </a:p>
          <a:p>
            <a:r>
              <a:rPr lang="en-GB" dirty="0"/>
              <a:t>This is Abuse</a:t>
            </a:r>
          </a:p>
          <a:p>
            <a:r>
              <a:rPr lang="en-GB" dirty="0"/>
              <a:t>Media Smart</a:t>
            </a:r>
          </a:p>
          <a:p>
            <a:r>
              <a:rPr lang="en-GB" dirty="0"/>
              <a:t>www.brook.org.uk</a:t>
            </a:r>
          </a:p>
          <a:p>
            <a:r>
              <a:rPr lang="en-GB" dirty="0"/>
              <a:t>FPA </a:t>
            </a:r>
          </a:p>
          <a:p>
            <a:r>
              <a:rPr lang="en-GB" dirty="0"/>
              <a:t>Seeme-hearme.org.uk  (Midlands based agency tackling CSE)</a:t>
            </a:r>
          </a:p>
          <a:p>
            <a:r>
              <a:rPr lang="en-GB" dirty="0"/>
              <a:t>The BLAST project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27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My Dangerous Loverboy – pop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https://www.youtube.com/watch?v=YEqBx6qJMyA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you tell whether the girl in the video is consenting to any of what happens to her? </a:t>
            </a:r>
          </a:p>
          <a:p>
            <a:pPr marL="0" indent="0">
              <a:buNone/>
            </a:pPr>
            <a:r>
              <a:rPr lang="en-GB" dirty="0"/>
              <a:t>If so, how?</a:t>
            </a:r>
          </a:p>
          <a:p>
            <a:pPr marL="0" indent="0">
              <a:buNone/>
            </a:pPr>
            <a:r>
              <a:rPr lang="en-GB" dirty="0"/>
              <a:t>Does she change her mind about what she is and isn’t happy to do at all?</a:t>
            </a:r>
          </a:p>
          <a:p>
            <a:pPr marL="0" indent="0">
              <a:buNone/>
            </a:pPr>
            <a:r>
              <a:rPr lang="en-GB" dirty="0"/>
              <a:t>What does this mean for consent?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38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2230"/>
            <a:ext cx="7886700" cy="798285"/>
          </a:xfrm>
        </p:spPr>
        <p:txBody>
          <a:bodyPr>
            <a:normAutofit/>
          </a:bodyPr>
          <a:lstStyle/>
          <a:p>
            <a:pPr algn="ctr"/>
            <a:r>
              <a:rPr lang="en-GB" u="sng" dirty="0"/>
              <a:t>Sources and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4971"/>
            <a:ext cx="7886700" cy="468199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NSPCC</a:t>
            </a:r>
          </a:p>
          <a:p>
            <a:r>
              <a:rPr lang="en-GB" dirty="0"/>
              <a:t>CEOP (Child Exploitation and Online Protection)</a:t>
            </a:r>
          </a:p>
          <a:p>
            <a:r>
              <a:rPr lang="en-GB" dirty="0"/>
              <a:t>This is Abuse</a:t>
            </a:r>
          </a:p>
          <a:p>
            <a:r>
              <a:rPr lang="en-GB" dirty="0"/>
              <a:t>Media Smart</a:t>
            </a:r>
          </a:p>
          <a:p>
            <a:r>
              <a:rPr lang="en-GB" dirty="0"/>
              <a:t>www.brook.org.uk</a:t>
            </a:r>
          </a:p>
          <a:p>
            <a:r>
              <a:rPr lang="en-GB" dirty="0"/>
              <a:t>FPA </a:t>
            </a:r>
          </a:p>
          <a:p>
            <a:r>
              <a:rPr lang="en-GB" dirty="0"/>
              <a:t>Seeme-hearme.org.uk  (Midlands based agency tackling CSE)</a:t>
            </a:r>
          </a:p>
          <a:p>
            <a:r>
              <a:rPr lang="en-GB" dirty="0"/>
              <a:t>The BLAST project</a:t>
            </a:r>
          </a:p>
          <a:p>
            <a:r>
              <a:rPr lang="en-GB" dirty="0"/>
              <a:t>My dangerous </a:t>
            </a:r>
            <a:r>
              <a:rPr lang="en-GB" dirty="0" err="1"/>
              <a:t>loverboy</a:t>
            </a:r>
            <a:r>
              <a:rPr lang="en-GB" dirty="0"/>
              <a:t> https://www.youtube.com/watch?v=YEqBx6qJMyA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53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Young people and pornography – some facts and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What percentage of young people have taken steps to hide online activity?</a:t>
            </a:r>
          </a:p>
          <a:p>
            <a:pPr marL="514350" indent="-514350">
              <a:buAutoNum type="alphaLcParenR"/>
            </a:pPr>
            <a:r>
              <a:rPr lang="en-GB" dirty="0"/>
              <a:t>27%</a:t>
            </a:r>
          </a:p>
          <a:p>
            <a:pPr marL="514350" indent="-514350">
              <a:buAutoNum type="alphaLcParenR"/>
            </a:pPr>
            <a:r>
              <a:rPr lang="en-GB" dirty="0"/>
              <a:t>71%</a:t>
            </a:r>
          </a:p>
          <a:p>
            <a:pPr marL="514350" indent="-514350">
              <a:buAutoNum type="alphaLcParenR"/>
            </a:pPr>
            <a:r>
              <a:rPr lang="en-GB" dirty="0"/>
              <a:t>63%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3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Staying safe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What does exploitation look like?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Consent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rgbClr val="7030A0"/>
                </a:solidFill>
              </a:rPr>
              <a:t>Healthy relationships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932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7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2. What percentage of young people have sought out indecent images online?</a:t>
            </a:r>
          </a:p>
          <a:p>
            <a:pPr marL="514350" indent="-514350">
              <a:buAutoNum type="alphaLcParenR"/>
            </a:pPr>
            <a:r>
              <a:rPr lang="en-GB" dirty="0"/>
              <a:t>32%</a:t>
            </a:r>
          </a:p>
          <a:p>
            <a:pPr marL="514350" indent="-514350">
              <a:buAutoNum type="alphaLcParenR"/>
            </a:pPr>
            <a:r>
              <a:rPr lang="en-GB" dirty="0"/>
              <a:t>81%</a:t>
            </a:r>
          </a:p>
          <a:p>
            <a:pPr marL="514350" indent="-514350">
              <a:buAutoNum type="alphaLcParenR"/>
            </a:pPr>
            <a:r>
              <a:rPr lang="en-GB" dirty="0"/>
              <a:t>57%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3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3. What percentage of 8-16 year olds have seen pornography (for any reason)?</a:t>
            </a:r>
          </a:p>
          <a:p>
            <a:pPr marL="514350" indent="-514350">
              <a:buAutoNum type="alphaLcParenR"/>
            </a:pPr>
            <a:r>
              <a:rPr lang="en-GB" dirty="0"/>
              <a:t>50%</a:t>
            </a:r>
          </a:p>
          <a:p>
            <a:pPr marL="514350" indent="-514350">
              <a:buAutoNum type="alphaLcParenR"/>
            </a:pPr>
            <a:r>
              <a:rPr lang="en-GB" dirty="0"/>
              <a:t>70%</a:t>
            </a:r>
          </a:p>
          <a:p>
            <a:pPr marL="514350" indent="-514350">
              <a:buAutoNum type="alphaLcParenR"/>
            </a:pPr>
            <a:r>
              <a:rPr lang="en-GB" dirty="0"/>
              <a:t>90%</a:t>
            </a:r>
          </a:p>
          <a:p>
            <a:pPr marL="514350" indent="-514350">
              <a:buAutoNum type="alphaLcParenR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Source: 2012 study by Brook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53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Some ground rules…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We are respectful to one another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We don’t embarrass each other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We don’t talk about things that we have experienced personally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We don’t talk about “real people” who others may know</a:t>
            </a:r>
          </a:p>
        </p:txBody>
      </p:sp>
      <p:pic>
        <p:nvPicPr>
          <p:cNvPr id="4" name="Picture 3" descr="&lt;strong&gt;thumbs_up&lt;/strong&gt;_bci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551" y="1019773"/>
            <a:ext cx="1523083" cy="12168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271525"/>
              </p:ext>
            </p:extLst>
          </p:nvPr>
        </p:nvGraphicFramePr>
        <p:xfrm>
          <a:off x="251520" y="764704"/>
          <a:ext cx="8686800" cy="5272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017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Buys you things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Listens</a:t>
                      </a:r>
                      <a:r>
                        <a:rPr lang="en-US" sz="1400" baseline="0" dirty="0" smtClean="0"/>
                        <a:t> to what you are saying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Blames you if things go wrong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Keeps their</a:t>
                      </a:r>
                      <a:r>
                        <a:rPr lang="en-US" sz="1400" baseline="0" dirty="0" smtClean="0"/>
                        <a:t> finances separate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You feel nervous when you are with them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6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Expects sex whether</a:t>
                      </a:r>
                      <a:r>
                        <a:rPr lang="en-US" sz="1400" baseline="0" dirty="0" smtClean="0"/>
                        <a:t> you want it or not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Criticizes your outfits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Supports</a:t>
                      </a:r>
                      <a:r>
                        <a:rPr lang="en-US" sz="1400" baseline="0" dirty="0" smtClean="0"/>
                        <a:t> your choices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Gets jealous if you do well at something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Respects you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42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You feel</a:t>
                      </a:r>
                      <a:r>
                        <a:rPr lang="en-US" sz="1400" baseline="0" dirty="0" smtClean="0"/>
                        <a:t> confident when you are with them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Gets on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with your friends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Takes photos you that</a:t>
                      </a:r>
                      <a:r>
                        <a:rPr lang="en-US" sz="1400" baseline="0" dirty="0" smtClean="0"/>
                        <a:t> you aren't happy about and won't delete them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Tells lies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Wants to see you all the time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61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Shouts and screams at</a:t>
                      </a:r>
                      <a:r>
                        <a:rPr lang="en-US" sz="1400" baseline="0" dirty="0" smtClean="0"/>
                        <a:t> you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Makes you do</a:t>
                      </a:r>
                      <a:r>
                        <a:rPr lang="en-US" sz="1400" baseline="0" dirty="0" smtClean="0"/>
                        <a:t> things you don</a:t>
                      </a:r>
                      <a:r>
                        <a:rPr lang="fr-FR" sz="1400" baseline="0" dirty="0" smtClean="0"/>
                        <a:t>’</a:t>
                      </a:r>
                      <a:r>
                        <a:rPr lang="en-US" sz="1400" baseline="0" dirty="0" smtClean="0"/>
                        <a:t>t feel confident in – drink alcohol or take drugs.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Looks on your phone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Takes responsibility for their behaviour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Doesn’t want to understand</a:t>
                      </a:r>
                      <a:r>
                        <a:rPr lang="en-US" sz="1400" baseline="0" dirty="0" smtClean="0"/>
                        <a:t> how you feel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23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Is honest and open with you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Makes an</a:t>
                      </a:r>
                      <a:r>
                        <a:rPr lang="en-US" sz="1400" baseline="0" dirty="0" smtClean="0"/>
                        <a:t> effort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You don</a:t>
                      </a:r>
                      <a:r>
                        <a:rPr lang="fr-FR" sz="1400" dirty="0" smtClean="0"/>
                        <a:t>’</a:t>
                      </a:r>
                      <a:r>
                        <a:rPr lang="en-US" sz="1400" dirty="0" smtClean="0"/>
                        <a:t>t feel safe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</a:t>
                      </a:r>
                      <a:r>
                        <a:rPr lang="en-US" sz="1400" baseline="0" dirty="0" smtClean="0"/>
                        <a:t> things on their own terms all the time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Makes you feel confident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1720" y="26064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Healthy and unhealthy relationships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4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u="sng" dirty="0">
                <a:solidFill>
                  <a:srgbClr val="002060"/>
                </a:solidFill>
              </a:rPr>
              <a:t>What does exploitation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/>
              <a:t>Some warning signs</a:t>
            </a:r>
          </a:p>
          <a:p>
            <a:r>
              <a:rPr lang="en-GB" dirty="0"/>
              <a:t>Receiving something: gifts, accommodation, money</a:t>
            </a:r>
          </a:p>
          <a:p>
            <a:r>
              <a:rPr lang="en-GB" dirty="0"/>
              <a:t>Power imbalance: threats, coercion, pressure</a:t>
            </a:r>
          </a:p>
          <a:p>
            <a:r>
              <a:rPr lang="en-GB" dirty="0"/>
              <a:t>Age gap – research shows that a two year gap is a cause for concern if one party is under 18</a:t>
            </a:r>
          </a:p>
          <a:p>
            <a:r>
              <a:rPr lang="en-GB" dirty="0"/>
              <a:t>Lack of choice or limited choices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&lt;strong&gt;Sad&lt;/strong&gt;_Teenag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761021"/>
            <a:ext cx="1275106" cy="19104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8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0E039-1845-4F88-8EFA-087E7F9C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It’s all about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580D2-B808-4807-9FEE-5C181F034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freedom to choose = no choice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choice = no consent 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“If you loved me, you would!”</a:t>
            </a:r>
            <a:b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“If you want to stay here, you have to!”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“But I bought you those trainers!”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“Everyone else does it!”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“It’s no big deal – why are you being so stupid?”</a:t>
            </a: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11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>
                <a:solidFill>
                  <a:srgbClr val="7030A0"/>
                </a:solidFill>
              </a:rPr>
              <a:t>Consent – the legal stuff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Need capacity to consent</a:t>
            </a:r>
          </a:p>
          <a:p>
            <a:r>
              <a:rPr lang="en-GB" dirty="0"/>
              <a:t>Consent can be withdrawn at any time</a:t>
            </a:r>
          </a:p>
          <a:p>
            <a:r>
              <a:rPr lang="en-GB" dirty="0"/>
              <a:t>Consent can only be given by choice</a:t>
            </a:r>
          </a:p>
          <a:p>
            <a:r>
              <a:rPr lang="en-GB" dirty="0"/>
              <a:t>Can’t consent if you’re under 13 (SOA 2003)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71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Would you like a cup of tea?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https://www.youtube.com/watch?v=pZwvrxVavnQ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924944"/>
            <a:ext cx="3168351" cy="26594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342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9B7CC-E563-4BA3-806E-8FD2E957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Jay and Sammy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7E844-129A-4014-981A-D176570CF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Jay and Sammy are both 16. They agree to have sex.</a:t>
            </a:r>
          </a:p>
          <a:p>
            <a:r>
              <a:rPr lang="en-GB" dirty="0"/>
              <a:t>The next day, Jay wants to have sex again but Sammy doesn’t want to. </a:t>
            </a:r>
          </a:p>
          <a:p>
            <a:r>
              <a:rPr lang="en-GB" dirty="0"/>
              <a:t>Jay tries to have sex with Sammy anyway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Has Sammy consented? What can Sammy do?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1700"/>
            <a:ext cx="683568" cy="51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5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992</Words>
  <Application>Microsoft Office PowerPoint</Application>
  <PresentationFormat>On-screen Show (4:3)</PresentationFormat>
  <Paragraphs>163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CSE ; what do you remember?</vt:lpstr>
      <vt:lpstr>Staying safe</vt:lpstr>
      <vt:lpstr>Some ground rules…</vt:lpstr>
      <vt:lpstr>PowerPoint Presentation</vt:lpstr>
      <vt:lpstr>What does exploitation look like?</vt:lpstr>
      <vt:lpstr>It’s all about choice</vt:lpstr>
      <vt:lpstr>Consent – the legal stuff</vt:lpstr>
      <vt:lpstr>Would you like a cup of tea?</vt:lpstr>
      <vt:lpstr>Jay and Sammy</vt:lpstr>
      <vt:lpstr>Zayn and Sara</vt:lpstr>
      <vt:lpstr>Lou and Alex</vt:lpstr>
      <vt:lpstr>How about a sandwich?</vt:lpstr>
      <vt:lpstr>Consent – things to remember:</vt:lpstr>
      <vt:lpstr>True or false?</vt:lpstr>
      <vt:lpstr>Who can you go to for help in school?</vt:lpstr>
      <vt:lpstr>Who can help outside of school?</vt:lpstr>
      <vt:lpstr>My Dangerous Loverboy – pop video</vt:lpstr>
      <vt:lpstr>Sources and Resources</vt:lpstr>
      <vt:lpstr>Young people and pornography – some facts and figures</vt:lpstr>
      <vt:lpstr>PowerPoint Presentation</vt:lpstr>
      <vt:lpstr>PowerPoint Presentation</vt:lpstr>
    </vt:vector>
  </TitlesOfParts>
  <Company>Hall Green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Smallbone</dc:creator>
  <cp:lastModifiedBy>Ms. A Mellors</cp:lastModifiedBy>
  <cp:revision>17</cp:revision>
  <dcterms:created xsi:type="dcterms:W3CDTF">2017-01-12T08:44:19Z</dcterms:created>
  <dcterms:modified xsi:type="dcterms:W3CDTF">2021-05-18T10:22:55Z</dcterms:modified>
</cp:coreProperties>
</file>