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44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7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24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9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1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5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5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7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5138-B70A-462C-9EA4-FC9EDC53095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4AFB0-4EDC-415E-B1B7-791F65BFD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computer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14" y="1865085"/>
            <a:ext cx="3429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laptop-showcase3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323" y="1441222"/>
            <a:ext cx="344805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7622" y="810586"/>
            <a:ext cx="1101211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Computer Science Department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621" y="5548292"/>
            <a:ext cx="11012117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1600" dirty="0" smtClean="0">
                <a:latin typeface="Comic Sans MS" panose="030F0702030302020204" pitchFamily="66" charset="0"/>
              </a:rPr>
              <a:t>For further information, please contact:  </a:t>
            </a:r>
          </a:p>
          <a:p>
            <a:pPr algn="l">
              <a:spcBef>
                <a:spcPct val="50000"/>
              </a:spcBef>
            </a:pPr>
            <a:r>
              <a:rPr lang="en-GB" sz="1600" dirty="0" smtClean="0">
                <a:latin typeface="Comic Sans MS" panose="030F0702030302020204" pitchFamily="66" charset="0"/>
              </a:rPr>
              <a:t>Mrs A Ali (Head of Department), K Webb (Computing/ICT Teacher) and Mrs M </a:t>
            </a:r>
            <a:r>
              <a:rPr lang="en-GB" sz="1600" dirty="0" err="1" smtClean="0">
                <a:latin typeface="Comic Sans MS" panose="030F0702030302020204" pitchFamily="66" charset="0"/>
              </a:rPr>
              <a:t>Razaq</a:t>
            </a:r>
            <a:r>
              <a:rPr lang="en-GB" sz="1600" dirty="0" smtClean="0">
                <a:latin typeface="Comic Sans MS" panose="030F0702030302020204" pitchFamily="66" charset="0"/>
              </a:rPr>
              <a:t> (Computing/ICT Teacher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7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2063751" y="2420939"/>
            <a:ext cx="792162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In key stage four we offer two courses to gain </a:t>
            </a:r>
            <a:r>
              <a:rPr lang="en-GB" dirty="0" smtClean="0">
                <a:latin typeface="Comic Sans MS" panose="030F0702030302020204" pitchFamily="66" charset="0"/>
              </a:rPr>
              <a:t>a GCSE or BTEC qualification.</a:t>
            </a:r>
            <a:endParaRPr lang="en-GB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Pupils can choose from 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Edexcel</a:t>
            </a:r>
            <a:r>
              <a:rPr lang="en-GB" dirty="0">
                <a:latin typeface="Comic Sans MS" panose="030F0702030302020204" pitchFamily="66" charset="0"/>
              </a:rPr>
              <a:t> or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AQA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course.  </a:t>
            </a:r>
            <a:endParaRPr lang="en-GB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Pupils will need to choose this as one of their options.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7622" y="810586"/>
            <a:ext cx="1101211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Computer Science Department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  <p:pic>
        <p:nvPicPr>
          <p:cNvPr id="13316" name="Picture 17" descr="http://www.smusd.org/cms/lib3/CA01000805/Centricity/Domain/1742/school-animation-pencil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983" y="4395879"/>
            <a:ext cx="788987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91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4"/>
    </mc:Choice>
    <mc:Fallback xmlns="">
      <p:transition spd="slow" advTm="42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974" y="1906308"/>
            <a:ext cx="10515600" cy="36871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The </a:t>
            </a:r>
            <a:r>
              <a:rPr lang="en-GB" sz="3200" dirty="0">
                <a:latin typeface="Comic Sans MS" panose="030F0702030302020204" pitchFamily="66" charset="0"/>
              </a:rPr>
              <a:t>Computer Science course gives the students valuable thinking and programming skills that are extremely attractive in the modern workplace.  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It </a:t>
            </a:r>
            <a:r>
              <a:rPr lang="en-GB" sz="3200" dirty="0">
                <a:latin typeface="Comic Sans MS" panose="030F0702030302020204" pitchFamily="66" charset="0"/>
              </a:rPr>
              <a:t>gives them a deep understanding of the key concepts and principles of computer science.  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It </a:t>
            </a:r>
            <a:r>
              <a:rPr lang="en-GB" sz="3200" dirty="0">
                <a:latin typeface="Comic Sans MS" panose="030F0702030302020204" pitchFamily="66" charset="0"/>
              </a:rPr>
              <a:t>allows students to make reasoned judgements and to design, program, evaluate and refine solutions.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626" y="649342"/>
            <a:ext cx="11002948" cy="7571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GB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AQA GCSE in Computer Science </a:t>
            </a:r>
          </a:p>
        </p:txBody>
      </p:sp>
    </p:spTree>
    <p:extLst>
      <p:ext uri="{BB962C8B-B14F-4D97-AF65-F5344CB8AC3E}">
        <p14:creationId xmlns:p14="http://schemas.microsoft.com/office/powerpoint/2010/main" val="9472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974" y="1906308"/>
            <a:ext cx="10515600" cy="448738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Assessment Criteria: Two </a:t>
            </a:r>
            <a:r>
              <a:rPr lang="en-GB" sz="2400" dirty="0">
                <a:latin typeface="Comic Sans MS" panose="030F0702030302020204" pitchFamily="66" charset="0"/>
              </a:rPr>
              <a:t>externally assessed exam papers marked by the exam board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2400" dirty="0">
                <a:latin typeface="Comic Sans MS" panose="030F0702030302020204" pitchFamily="66" charset="0"/>
              </a:rPr>
              <a:t>Paper 1: (50%)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2400" dirty="0">
                <a:latin typeface="Comic Sans MS" panose="030F0702030302020204" pitchFamily="66" charset="0"/>
              </a:rPr>
              <a:t>This unit covers the body of knowledge about Computational Thinking, Algorithms and Programming on which the examination will be based. This is externally assessed: 2 hours written paper worth 90 marks.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2400" dirty="0">
                <a:latin typeface="Comic Sans MS" panose="030F0702030302020204" pitchFamily="66" charset="0"/>
              </a:rPr>
              <a:t>Paper 2: (50%)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2400" dirty="0">
                <a:latin typeface="Comic Sans MS" panose="030F0702030302020204" pitchFamily="66" charset="0"/>
              </a:rPr>
              <a:t>This unit covers the body of knowledge about Computer Systems theory and practical SQL programming skill on which the examination will be based. This is externally assessed: 2 hours written paper worth 90 marks.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626" y="649342"/>
            <a:ext cx="11002948" cy="7571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GB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AQA GCSE in Computer Science </a:t>
            </a:r>
          </a:p>
        </p:txBody>
      </p:sp>
    </p:spTree>
    <p:extLst>
      <p:ext uri="{BB962C8B-B14F-4D97-AF65-F5344CB8AC3E}">
        <p14:creationId xmlns:p14="http://schemas.microsoft.com/office/powerpoint/2010/main" val="282882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974" y="1906308"/>
            <a:ext cx="10515600" cy="382258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sz="2400" dirty="0">
                <a:latin typeface="Comic Sans MS" panose="030F0702030302020204" pitchFamily="66" charset="0"/>
              </a:rPr>
              <a:t>Assessment Objectives</a:t>
            </a:r>
            <a:r>
              <a:rPr lang="en-GB" sz="24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spcBef>
                <a:spcPct val="50000"/>
              </a:spcBef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sz="2400" dirty="0">
                <a:latin typeface="Comic Sans MS" panose="030F0702030302020204" pitchFamily="66" charset="0"/>
              </a:rPr>
              <a:t>AO1: Demonstrate knowledge and understanding of the key concepts and principles of computer science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sz="2400" dirty="0">
                <a:latin typeface="Comic Sans MS" panose="030F0702030302020204" pitchFamily="66" charset="0"/>
              </a:rPr>
              <a:t>AO2: Apply knowledge and understanding of key concepts and principles of computer science.  AO3: Analyse problems in computational terms: to make reasoned judgements. To design, program, evaluate and refine solutions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626" y="649342"/>
            <a:ext cx="11002948" cy="7571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GB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AQA GCSE in Computer Science </a:t>
            </a:r>
          </a:p>
        </p:txBody>
      </p:sp>
    </p:spTree>
    <p:extLst>
      <p:ext uri="{BB962C8B-B14F-4D97-AF65-F5344CB8AC3E}">
        <p14:creationId xmlns:p14="http://schemas.microsoft.com/office/powerpoint/2010/main" val="179481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482" y="1763388"/>
            <a:ext cx="11066277" cy="401340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>
                <a:latin typeface="Comic Sans MS" panose="030F0702030302020204" pitchFamily="66" charset="0"/>
              </a:rPr>
              <a:t>Award gives learners the opportunity to develop sector-specific knowledge and skills in </a:t>
            </a:r>
            <a:r>
              <a:rPr lang="en-GB" dirty="0" smtClean="0">
                <a:latin typeface="Comic Sans MS" panose="030F0702030302020204" pitchFamily="66" charset="0"/>
              </a:rPr>
              <a:t>a practical </a:t>
            </a:r>
            <a:r>
              <a:rPr lang="en-GB" dirty="0">
                <a:latin typeface="Comic Sans MS" panose="030F0702030302020204" pitchFamily="66" charset="0"/>
              </a:rPr>
              <a:t>learning environment.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dirty="0" smtClean="0">
                <a:latin typeface="Comic Sans MS" panose="030F0702030302020204" pitchFamily="66" charset="0"/>
              </a:rPr>
              <a:t>Learners who generally achieve at Level 2 across their Key Stage 4 might consider progression to A Levels as preparation for entry to higher education in a range of subjects.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dirty="0" smtClean="0">
                <a:latin typeface="Comic Sans MS" panose="030F0702030302020204" pitchFamily="66" charset="0"/>
              </a:rPr>
              <a:t>Study of a vocational qualification at Level 3, such as a BTEC National in IT, which prepares learners to enter employment or apprenticeships, or to move on to higher education by studying a degree in the digital sector.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4303" y="254543"/>
            <a:ext cx="8725594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algn="ctr"/>
            <a:r>
              <a:rPr lang="en-GB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BTEC L1/L2 Tech Award: </a:t>
            </a:r>
            <a:r>
              <a:rPr lang="en-GB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en-GB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</a:br>
            <a:r>
              <a:rPr lang="en-GB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Digital </a:t>
            </a:r>
            <a:r>
              <a:rPr lang="en-GB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383885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21" y="1344072"/>
            <a:ext cx="10765830" cy="54337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endParaRPr lang="en-GB" sz="700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dirty="0">
                <a:latin typeface="Comic Sans MS" panose="030F0702030302020204" pitchFamily="66" charset="0"/>
              </a:rPr>
              <a:t>main </a:t>
            </a:r>
            <a:r>
              <a:rPr lang="en-GB" sz="2400" dirty="0" smtClean="0">
                <a:latin typeface="Comic Sans MS" panose="030F0702030302020204" pitchFamily="66" charset="0"/>
              </a:rPr>
              <a:t>four </a:t>
            </a:r>
            <a:r>
              <a:rPr lang="en-GB" sz="2400" dirty="0">
                <a:latin typeface="Comic Sans MS" panose="030F0702030302020204" pitchFamily="66" charset="0"/>
              </a:rPr>
              <a:t>areas of </a:t>
            </a:r>
            <a:r>
              <a:rPr lang="en-GB" sz="2400" dirty="0" smtClean="0">
                <a:latin typeface="Comic Sans MS" panose="030F0702030302020204" pitchFamily="66" charset="0"/>
              </a:rPr>
              <a:t>focus are on:</a:t>
            </a:r>
            <a:endParaRPr lang="en-GB" sz="2400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400" dirty="0">
                <a:latin typeface="Comic Sans MS" panose="030F0702030302020204" pitchFamily="66" charset="0"/>
              </a:rPr>
              <a:t>Development of key skills that prove your aptitude in digital information technology, </a:t>
            </a:r>
            <a:r>
              <a:rPr lang="en-GB" sz="2400" dirty="0" smtClean="0">
                <a:latin typeface="Comic Sans MS" panose="030F0702030302020204" pitchFamily="66" charset="0"/>
              </a:rPr>
              <a:t>such as </a:t>
            </a:r>
            <a:r>
              <a:rPr lang="en-GB" sz="2400" dirty="0">
                <a:latin typeface="Comic Sans MS" panose="030F0702030302020204" pitchFamily="66" charset="0"/>
              </a:rPr>
              <a:t>project planning, designing and creating user interfaces, creating dashboards to </a:t>
            </a:r>
            <a:r>
              <a:rPr lang="en-GB" sz="2400" dirty="0" smtClean="0">
                <a:latin typeface="Comic Sans MS" panose="030F0702030302020204" pitchFamily="66" charset="0"/>
              </a:rPr>
              <a:t>present and </a:t>
            </a:r>
            <a:r>
              <a:rPr lang="en-GB" sz="2400" dirty="0">
                <a:latin typeface="Comic Sans MS" panose="030F0702030302020204" pitchFamily="66" charset="0"/>
              </a:rPr>
              <a:t>interpret data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latin typeface="Comic Sans MS" panose="030F0702030302020204" pitchFamily="66" charset="0"/>
              </a:rPr>
              <a:t>Process that underpins effective ways of working in digital information technology, such </a:t>
            </a:r>
            <a:r>
              <a:rPr lang="en-GB" sz="2400" dirty="0" smtClean="0">
                <a:latin typeface="Comic Sans MS" panose="030F0702030302020204" pitchFamily="66" charset="0"/>
              </a:rPr>
              <a:t>as project </a:t>
            </a:r>
            <a:r>
              <a:rPr lang="en-GB" sz="2400" dirty="0">
                <a:latin typeface="Comic Sans MS" panose="030F0702030302020204" pitchFamily="66" charset="0"/>
              </a:rPr>
              <a:t>planning, the iterative design process, cyber security, virtual teams, legal </a:t>
            </a:r>
            <a:r>
              <a:rPr lang="en-GB" sz="2400" dirty="0" smtClean="0">
                <a:latin typeface="Comic Sans MS" panose="030F0702030302020204" pitchFamily="66" charset="0"/>
              </a:rPr>
              <a:t>and ethical </a:t>
            </a:r>
            <a:r>
              <a:rPr lang="en-GB" sz="2400" dirty="0">
                <a:latin typeface="Comic Sans MS" panose="030F0702030302020204" pitchFamily="66" charset="0"/>
              </a:rPr>
              <a:t>codes of conduct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latin typeface="Comic Sans MS" panose="030F0702030302020204" pitchFamily="66" charset="0"/>
              </a:rPr>
              <a:t>Attitudes that are considered most important in digital information technology, </a:t>
            </a:r>
            <a:r>
              <a:rPr lang="en-GB" sz="2400" dirty="0" smtClean="0">
                <a:latin typeface="Comic Sans MS" panose="030F0702030302020204" pitchFamily="66" charset="0"/>
              </a:rPr>
              <a:t>including personal </a:t>
            </a:r>
            <a:r>
              <a:rPr lang="en-GB" sz="2400" dirty="0">
                <a:latin typeface="Comic Sans MS" panose="030F0702030302020204" pitchFamily="66" charset="0"/>
              </a:rPr>
              <a:t>management and </a:t>
            </a:r>
            <a:r>
              <a:rPr lang="en-GB" sz="2400" dirty="0" smtClean="0">
                <a:latin typeface="Comic Sans MS" panose="030F0702030302020204" pitchFamily="66" charset="0"/>
              </a:rPr>
              <a:t>communication</a:t>
            </a:r>
          </a:p>
          <a:p>
            <a:pPr>
              <a:spcBef>
                <a:spcPct val="5000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Knowledge that underpins effective use of skills, process and attitudes in the sector such as </a:t>
            </a:r>
            <a:r>
              <a:rPr lang="en-GB" sz="2400" dirty="0">
                <a:latin typeface="Comic Sans MS" panose="030F0702030302020204" pitchFamily="66" charset="0"/>
              </a:rPr>
              <a:t>how different user interfaces meet user needs, how organisations collect and use </a:t>
            </a:r>
            <a:r>
              <a:rPr lang="en-GB" sz="2400" dirty="0" smtClean="0">
                <a:latin typeface="Comic Sans MS" panose="030F0702030302020204" pitchFamily="66" charset="0"/>
              </a:rPr>
              <a:t>data to </a:t>
            </a:r>
            <a:r>
              <a:rPr lang="en-GB" sz="2400" dirty="0">
                <a:latin typeface="Comic Sans MS" panose="030F0702030302020204" pitchFamily="66" charset="0"/>
              </a:rPr>
              <a:t>make decisions, virtual workplaces, cyber security and legal and ethical issues.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4303" y="254543"/>
            <a:ext cx="8725594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algn="ctr"/>
            <a:r>
              <a:rPr lang="en-GB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BTEC L1/L2 Tech Award: </a:t>
            </a:r>
            <a:r>
              <a:rPr lang="en-GB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en-GB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</a:br>
            <a:r>
              <a:rPr lang="en-GB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Digital </a:t>
            </a:r>
            <a:r>
              <a:rPr lang="en-GB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+mn-ea"/>
                <a:cs typeface="+mn-cs"/>
              </a:rPr>
              <a:t>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416604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AQA GCSE in Computer Science </vt:lpstr>
      <vt:lpstr>AQA GCSE in Computer Science </vt:lpstr>
      <vt:lpstr>AQA GCSE in Computer Science </vt:lpstr>
      <vt:lpstr>BTEC L1/L2 Tech Award:  Digital Information Technology</vt:lpstr>
      <vt:lpstr>BTEC L1/L2 Tech Award:  Digital Information Technology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A Ali</dc:creator>
  <cp:lastModifiedBy>M Hosfield</cp:lastModifiedBy>
  <cp:revision>5</cp:revision>
  <dcterms:created xsi:type="dcterms:W3CDTF">2021-02-05T16:25:46Z</dcterms:created>
  <dcterms:modified xsi:type="dcterms:W3CDTF">2021-02-22T12:37:58Z</dcterms:modified>
</cp:coreProperties>
</file>