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7" r:id="rId4"/>
    <p:sldId id="269" r:id="rId5"/>
    <p:sldId id="262" r:id="rId6"/>
    <p:sldId id="263" r:id="rId7"/>
    <p:sldId id="264" r:id="rId8"/>
    <p:sldId id="265" r:id="rId9"/>
    <p:sldId id="257" r:id="rId10"/>
    <p:sldId id="261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56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230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9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254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56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31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5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32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57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60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7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99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0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7F3AC-57E1-4FA5-86D8-0F095AADAC89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70B503-030D-4B22-A449-7089F3F48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9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1.jpeg"/><Relationship Id="rId11" Type="http://schemas.openxmlformats.org/officeDocument/2006/relationships/image" Target="../media/image12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726" y="992777"/>
            <a:ext cx="7876277" cy="3058059"/>
          </a:xfrm>
        </p:spPr>
        <p:txBody>
          <a:bodyPr/>
          <a:lstStyle/>
          <a:p>
            <a:pPr algn="ctr"/>
            <a:r>
              <a:rPr lang="en-GB" sz="8800" dirty="0" smtClean="0"/>
              <a:t>GCSE Design &amp; Technology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38398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0_30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5"/>
          <a:stretch>
            <a:fillRect/>
          </a:stretch>
        </p:blipFill>
        <p:spPr bwMode="auto">
          <a:xfrm>
            <a:off x="334590" y="291400"/>
            <a:ext cx="4462018" cy="279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099" name="Picture 3" descr="100_304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r="8759" b="8311"/>
          <a:stretch/>
        </p:blipFill>
        <p:spPr bwMode="auto">
          <a:xfrm>
            <a:off x="4523592" y="294270"/>
            <a:ext cx="3172136" cy="279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0" name="Picture 4" descr="100_313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r="8840" b="13166"/>
          <a:stretch/>
        </p:blipFill>
        <p:spPr bwMode="auto">
          <a:xfrm>
            <a:off x="9007916" y="4333896"/>
            <a:ext cx="2407024" cy="196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1" name="Picture 5" descr="100_31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4"/>
          <a:stretch>
            <a:fillRect/>
          </a:stretch>
        </p:blipFill>
        <p:spPr bwMode="auto">
          <a:xfrm>
            <a:off x="6067164" y="3160830"/>
            <a:ext cx="2976316" cy="353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2" name="Picture 6" descr="100_318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6" b="-691"/>
          <a:stretch/>
        </p:blipFill>
        <p:spPr bwMode="auto">
          <a:xfrm>
            <a:off x="8303906" y="1268973"/>
            <a:ext cx="3111034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10" descr="100_33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7"/>
          <a:stretch>
            <a:fillRect/>
          </a:stretch>
        </p:blipFill>
        <p:spPr bwMode="auto">
          <a:xfrm>
            <a:off x="3211404" y="3089976"/>
            <a:ext cx="2364018" cy="400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3" name="Picture 7" descr="100_31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"/>
          <a:stretch>
            <a:fillRect/>
          </a:stretch>
        </p:blipFill>
        <p:spPr bwMode="auto">
          <a:xfrm flipH="1">
            <a:off x="393809" y="3652149"/>
            <a:ext cx="2571724" cy="21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29684" y="279439"/>
            <a:ext cx="34996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Pupils GCSE work at </a:t>
            </a:r>
            <a:endParaRPr lang="en-GB" sz="2800" dirty="0" smtClean="0"/>
          </a:p>
          <a:p>
            <a:r>
              <a:rPr lang="en-GB" sz="2800" dirty="0" smtClean="0"/>
              <a:t>Hall </a:t>
            </a:r>
            <a:r>
              <a:rPr lang="en-GB" sz="2800" dirty="0"/>
              <a:t>Green School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86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_31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4" y="211979"/>
            <a:ext cx="2580248" cy="344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1" name="Picture 3" descr="DSC009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8730" b="12376"/>
          <a:stretch>
            <a:fillRect/>
          </a:stretch>
        </p:blipFill>
        <p:spPr bwMode="auto">
          <a:xfrm>
            <a:off x="126704" y="3936445"/>
            <a:ext cx="2987149" cy="276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4" descr="DSC01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4" t="16133" r="20387" b="22321"/>
          <a:stretch>
            <a:fillRect/>
          </a:stretch>
        </p:blipFill>
        <p:spPr bwMode="auto">
          <a:xfrm>
            <a:off x="8923673" y="211979"/>
            <a:ext cx="2869397" cy="23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4" name="Picture 6" descr="100_308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r="3292"/>
          <a:stretch/>
        </p:blipFill>
        <p:spPr bwMode="auto">
          <a:xfrm>
            <a:off x="5724911" y="211979"/>
            <a:ext cx="2968898" cy="372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3" name="Picture 5" descr="100_307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7873" r="11081" b="8841"/>
          <a:stretch/>
        </p:blipFill>
        <p:spPr bwMode="auto">
          <a:xfrm>
            <a:off x="7768266" y="3653022"/>
            <a:ext cx="2590105" cy="355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5" name="Picture 7" descr="DSC028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8" b="17128"/>
          <a:stretch>
            <a:fillRect/>
          </a:stretch>
        </p:blipFill>
        <p:spPr bwMode="auto">
          <a:xfrm rot="5400000">
            <a:off x="2024450" y="2249622"/>
            <a:ext cx="4749234" cy="242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00656" y="4787157"/>
            <a:ext cx="16049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Pupils GCSE </a:t>
            </a:r>
            <a:endParaRPr lang="en-GB" sz="2000" dirty="0" smtClean="0"/>
          </a:p>
          <a:p>
            <a:r>
              <a:rPr lang="en-GB" sz="2000" dirty="0" smtClean="0"/>
              <a:t>work </a:t>
            </a:r>
            <a:r>
              <a:rPr lang="en-GB" sz="2000" dirty="0"/>
              <a:t>at </a:t>
            </a:r>
            <a:endParaRPr lang="en-GB" sz="2000" dirty="0" smtClean="0"/>
          </a:p>
          <a:p>
            <a:r>
              <a:rPr lang="en-GB" sz="2000" dirty="0" smtClean="0"/>
              <a:t>Hall </a:t>
            </a:r>
            <a:r>
              <a:rPr lang="en-GB" sz="2000" dirty="0"/>
              <a:t>Green </a:t>
            </a:r>
            <a:endParaRPr lang="en-GB" sz="2000" dirty="0" smtClean="0"/>
          </a:p>
          <a:p>
            <a:r>
              <a:rPr lang="en-GB" sz="2000" dirty="0" smtClean="0"/>
              <a:t>School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664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_31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8" t="5702" r="22816" b="8295"/>
          <a:stretch>
            <a:fillRect/>
          </a:stretch>
        </p:blipFill>
        <p:spPr bwMode="auto">
          <a:xfrm>
            <a:off x="198530" y="201705"/>
            <a:ext cx="2041400" cy="400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5" name="Picture 3" descr="100_31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b="22078"/>
          <a:stretch>
            <a:fillRect/>
          </a:stretch>
        </p:blipFill>
        <p:spPr bwMode="auto">
          <a:xfrm>
            <a:off x="198531" y="4230221"/>
            <a:ext cx="2346378" cy="102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7" name="Picture 5" descr="100_320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9469" r="21018" b="15925"/>
          <a:stretch/>
        </p:blipFill>
        <p:spPr bwMode="auto">
          <a:xfrm>
            <a:off x="3404885" y="4531658"/>
            <a:ext cx="3119862" cy="230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8" name="Picture 6" descr="100_320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 b="18619"/>
          <a:stretch/>
        </p:blipFill>
        <p:spPr bwMode="auto">
          <a:xfrm>
            <a:off x="6744443" y="4817925"/>
            <a:ext cx="3970338" cy="178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80" name="Picture 8" descr="100_323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9" r="3587" b="8752"/>
          <a:stretch/>
        </p:blipFill>
        <p:spPr bwMode="auto">
          <a:xfrm>
            <a:off x="8729612" y="201705"/>
            <a:ext cx="3299665" cy="324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81" name="Picture 9" descr="DSC027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1771"/>
          <a:stretch>
            <a:fillRect/>
          </a:stretch>
        </p:blipFill>
        <p:spPr bwMode="auto">
          <a:xfrm>
            <a:off x="5488210" y="1392891"/>
            <a:ext cx="2957180" cy="283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82" name="Picture 10" descr="100_334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7"/>
          <a:stretch>
            <a:fillRect/>
          </a:stretch>
        </p:blipFill>
        <p:spPr bwMode="auto">
          <a:xfrm>
            <a:off x="2661918" y="123693"/>
            <a:ext cx="2584565" cy="438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83" name="Picture 11" descr="100_32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0" b="9010"/>
          <a:stretch>
            <a:fillRect/>
          </a:stretch>
        </p:blipFill>
        <p:spPr bwMode="auto">
          <a:xfrm>
            <a:off x="10157772" y="2907579"/>
            <a:ext cx="1747417" cy="191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662" y="5374573"/>
            <a:ext cx="231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Pupils GCSE work at </a:t>
            </a:r>
            <a:endParaRPr lang="en-GB" dirty="0" smtClean="0"/>
          </a:p>
          <a:p>
            <a:r>
              <a:rPr lang="en-GB" dirty="0" smtClean="0"/>
              <a:t>Hall </a:t>
            </a:r>
            <a:r>
              <a:rPr lang="en-GB" dirty="0"/>
              <a:t>Green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choose GCSE D&amp;T?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35" y="337159"/>
            <a:ext cx="2800272" cy="18656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92" y="2475281"/>
            <a:ext cx="3232558" cy="2784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551" y="5804183"/>
            <a:ext cx="1576499" cy="827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" y="3596416"/>
            <a:ext cx="3233939" cy="2300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25" y="1121135"/>
            <a:ext cx="3203305" cy="2475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17" y="-27512"/>
            <a:ext cx="1933575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420" y="5480127"/>
            <a:ext cx="1693867" cy="1151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9" y="1233818"/>
            <a:ext cx="2891137" cy="2032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4" y="4917344"/>
            <a:ext cx="2876550" cy="1714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 t="10183" r="17660" b="6266"/>
          <a:stretch/>
        </p:blipFill>
        <p:spPr>
          <a:xfrm>
            <a:off x="6610041" y="2054196"/>
            <a:ext cx="2035379" cy="21885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38" y="4366570"/>
            <a:ext cx="2076450" cy="207645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403" y="18867"/>
            <a:ext cx="8596668" cy="1320800"/>
          </a:xfrm>
        </p:spPr>
        <p:txBody>
          <a:bodyPr/>
          <a:lstStyle/>
          <a:p>
            <a:pPr algn="ctr"/>
            <a:r>
              <a:rPr lang="en-GB" dirty="0" smtClean="0"/>
              <a:t>Transferable skills gained by studying Design &amp;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900" y="1303340"/>
            <a:ext cx="9101494" cy="5554660"/>
          </a:xfrm>
        </p:spPr>
        <p:txBody>
          <a:bodyPr>
            <a:noAutofit/>
          </a:bodyPr>
          <a:lstStyle/>
          <a:p>
            <a:r>
              <a:rPr lang="en-GB" sz="2300" b="1" dirty="0" smtClean="0"/>
              <a:t>Using initiative: </a:t>
            </a:r>
            <a:r>
              <a:rPr lang="en-GB" sz="2300" dirty="0" smtClean="0"/>
              <a:t>adapting to changing circumstances, becoming more self motivated, working through problems and solving them</a:t>
            </a:r>
          </a:p>
          <a:p>
            <a:r>
              <a:rPr lang="en-GB" sz="2300" b="1" dirty="0" smtClean="0"/>
              <a:t>Being organised: </a:t>
            </a:r>
            <a:r>
              <a:rPr lang="en-GB" sz="2300" dirty="0" smtClean="0"/>
              <a:t>managing own time, review and revise own schedule</a:t>
            </a:r>
          </a:p>
          <a:p>
            <a:r>
              <a:rPr lang="en-GB" sz="2300" b="1" dirty="0" smtClean="0"/>
              <a:t>Good communication: </a:t>
            </a:r>
            <a:r>
              <a:rPr lang="en-GB" sz="2300" dirty="0" smtClean="0"/>
              <a:t>explain and present idea clearly and effectively, using appropriate verbal, written and graphical methods of communication, listening and responding to others views</a:t>
            </a:r>
            <a:endParaRPr lang="en-GB" sz="2300" dirty="0"/>
          </a:p>
          <a:p>
            <a:r>
              <a:rPr lang="en-GB" sz="2300" b="1" dirty="0" smtClean="0"/>
              <a:t>Being innovative: </a:t>
            </a:r>
            <a:r>
              <a:rPr lang="en-GB" sz="2300" dirty="0" smtClean="0"/>
              <a:t>challenge existing ideas, solve problems to make people’s lives better</a:t>
            </a:r>
          </a:p>
          <a:p>
            <a:r>
              <a:rPr lang="en-GB" sz="2300" b="1" dirty="0" smtClean="0"/>
              <a:t>Good teamwork: </a:t>
            </a:r>
            <a:r>
              <a:rPr lang="en-GB" sz="2300" dirty="0" smtClean="0"/>
              <a:t>value the skills of others, value diversity and difference, understand how to work with others</a:t>
            </a:r>
          </a:p>
          <a:p>
            <a:r>
              <a:rPr lang="en-GB" sz="2300" b="1" dirty="0" smtClean="0"/>
              <a:t>Being analytical: </a:t>
            </a:r>
            <a:r>
              <a:rPr lang="en-GB" sz="2300" dirty="0" smtClean="0"/>
              <a:t>Embrace new knowledge, process information, apply experiences from other subject areas</a:t>
            </a:r>
            <a:endParaRPr lang="en-GB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71" y="214810"/>
            <a:ext cx="1965533" cy="147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4" y="2789945"/>
            <a:ext cx="2235683" cy="125954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2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20193" r="4185" b="17171"/>
          <a:stretch/>
        </p:blipFill>
        <p:spPr>
          <a:xfrm>
            <a:off x="2048935" y="-6250"/>
            <a:ext cx="9851328" cy="6736068"/>
          </a:xfrm>
        </p:spPr>
      </p:pic>
      <p:sp>
        <p:nvSpPr>
          <p:cNvPr id="5" name="TextBox 4"/>
          <p:cNvSpPr txBox="1"/>
          <p:nvPr/>
        </p:nvSpPr>
        <p:spPr>
          <a:xfrm>
            <a:off x="287383" y="627017"/>
            <a:ext cx="20639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Creative industries contributed to £115.9 gross value added to the UK economy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75" y="122313"/>
            <a:ext cx="8596668" cy="1320800"/>
          </a:xfrm>
        </p:spPr>
        <p:txBody>
          <a:bodyPr/>
          <a:lstStyle/>
          <a:p>
            <a:r>
              <a:rPr lang="en-US" b="1" u="sng" kern="1100" spc="-50" dirty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Overview</a:t>
            </a:r>
            <a:r>
              <a:rPr lang="en-US" b="1" kern="1100" spc="-50" dirty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kern="1100" spc="-50" dirty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2712"/>
            <a:ext cx="9666513" cy="6075287"/>
          </a:xfrm>
        </p:spPr>
        <p:txBody>
          <a:bodyPr>
            <a:normAutofit fontScale="92500"/>
          </a:bodyPr>
          <a:lstStyle/>
          <a:p>
            <a:r>
              <a:rPr lang="en-US" sz="2000" b="1" dirty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</a:t>
            </a:r>
            <a:r>
              <a:rPr lang="en-US" sz="2000" b="1" dirty="0" smtClean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  <a:endParaRPr lang="en-GB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Externally assessed exam</a:t>
            </a:r>
          </a:p>
          <a:p>
            <a:pPr marL="0" indent="0">
              <a:buNone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designing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and making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along with their ability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and evaluate design decisions and wider issues in design and 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2 -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Qualification:</a:t>
            </a:r>
            <a:endParaRPr lang="en-US" sz="600" dirty="0" smtClean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 marL="0" indent="0">
              <a:buNone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Internally marked externally moderated</a:t>
            </a:r>
          </a:p>
          <a:p>
            <a:pPr marL="0" indent="0">
              <a:buNone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sustained design and make task, based on a contextual challenge set by WJEC, assessing candidates' ability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investigate and outline design possibilities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design and make prototypes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analyse and evaluate design decisions and wider issues in design and technology.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"/>
          <a:stretch/>
        </p:blipFill>
        <p:spPr>
          <a:xfrm>
            <a:off x="10670534" y="4623490"/>
            <a:ext cx="1336249" cy="19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4" b="12505"/>
          <a:stretch/>
        </p:blipFill>
        <p:spPr>
          <a:xfrm>
            <a:off x="9716407" y="1966428"/>
            <a:ext cx="2290376" cy="2272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1" y="239879"/>
            <a:ext cx="2247629" cy="1498419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77" y="12627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kern="1100" spc="-50" dirty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Overview</a:t>
            </a:r>
            <a:br>
              <a:rPr lang="en-US" b="1" kern="1100" spc="-50" dirty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</a:t>
            </a:r>
            <a:r>
              <a:rPr lang="en-US" dirty="0" smtClean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(50%): </a:t>
            </a:r>
            <a:r>
              <a:rPr lang="en-US" dirty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77" y="1188721"/>
            <a:ext cx="9786015" cy="5185954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and understanding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five clear and distinct topic areas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design and technology and our world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smart materials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electronic systems and programmable components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mechanical components and devices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Learners need to: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study all of the content in these five areas with a broad knowledge and understanding of design and technology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able to apply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knowledge in design and make activities. </a:t>
            </a:r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In-depth</a:t>
            </a:r>
            <a:r>
              <a:rPr lang="en-GB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and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in 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natural and manufactured timber</a:t>
            </a:r>
          </a:p>
          <a:p>
            <a:pPr marL="0" indent="0">
              <a:buNone/>
            </a:pPr>
            <a:endParaRPr lang="en-GB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1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99" y="217713"/>
            <a:ext cx="9459444" cy="1807029"/>
          </a:xfrm>
        </p:spPr>
        <p:txBody>
          <a:bodyPr>
            <a:normAutofit/>
          </a:bodyPr>
          <a:lstStyle/>
          <a:p>
            <a:r>
              <a:rPr lang="en-US" b="1" kern="1100" spc="-50" dirty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Overview</a:t>
            </a:r>
            <a:br>
              <a:rPr lang="en-US" b="1" kern="1100" spc="-50" dirty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</a:t>
            </a:r>
            <a:r>
              <a:rPr lang="en-US" dirty="0" smtClean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</a:t>
            </a:r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making </a:t>
            </a:r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for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 (50%)</a:t>
            </a:r>
            <a:r>
              <a:rPr lang="en-US" dirty="0" smtClean="0"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78" y="2129245"/>
            <a:ext cx="9642325" cy="4336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In-depth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and understanding is presented in five clear topic areas: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selecting and working with materials and components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marking out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using tools and equipment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using specialist techniques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using surface treatments and finishes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3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17" y="139338"/>
            <a:ext cx="8596668" cy="13208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NEA – Non Examined Assessment – 50% of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qualification: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make task</a:t>
            </a: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632857"/>
            <a:ext cx="10345783" cy="5133703"/>
          </a:xfrm>
        </p:spPr>
        <p:txBody>
          <a:bodyPr>
            <a:normAutofit fontScale="77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 </a:t>
            </a:r>
            <a:r>
              <a:rPr lang="en-GB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of evidence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final design brief 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 the learner following a thorough analysis/research into a range of problems that have arisen from a contextual challenge</a:t>
            </a:r>
          </a:p>
          <a:p>
            <a:pPr marL="0" lvl="1" indent="0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design portfolio including informal sketchbook that includes evidence of a </a:t>
            </a:r>
            <a:r>
              <a:rPr lang="en-GB" altLang="en-US" sz="3200" i="1" u="sng" dirty="0">
                <a:latin typeface="Arial" panose="020B0604020202020204" pitchFamily="34" charset="0"/>
                <a:cs typeface="Arial" panose="020B0604020202020204" pitchFamily="34" charset="0"/>
              </a:rPr>
              <a:t>personal iterative design</a:t>
            </a:r>
            <a:r>
              <a:rPr lang="en-GB" alt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</a:p>
          <a:p>
            <a:pPr marL="0" lvl="1" indent="0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final high quality prototype (or prototypes) based on the design brief </a:t>
            </a:r>
          </a:p>
          <a:p>
            <a:pPr marL="0" lvl="1" indent="0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Additional evidence (tests pieces, trials, mock-ups, toiles) to support the iterative process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100_32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5" r="14194" b="7927"/>
          <a:stretch/>
        </p:blipFill>
        <p:spPr bwMode="auto">
          <a:xfrm>
            <a:off x="3566830" y="3400614"/>
            <a:ext cx="2802609" cy="33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100_319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t="6220" r="5737" b="6704"/>
          <a:stretch/>
        </p:blipFill>
        <p:spPr bwMode="auto">
          <a:xfrm>
            <a:off x="9407723" y="111803"/>
            <a:ext cx="2418961" cy="333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100_30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t="9146" b="2927"/>
          <a:stretch>
            <a:fillRect/>
          </a:stretch>
        </p:blipFill>
        <p:spPr bwMode="auto">
          <a:xfrm>
            <a:off x="181534" y="237310"/>
            <a:ext cx="2514903" cy="373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 descr="100_32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9"/>
          <a:stretch/>
        </p:blipFill>
        <p:spPr bwMode="auto">
          <a:xfrm>
            <a:off x="1565451" y="3733800"/>
            <a:ext cx="1996518" cy="247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DSC010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17459" r="8951" b="6851"/>
          <a:stretch>
            <a:fillRect/>
          </a:stretch>
        </p:blipFill>
        <p:spPr bwMode="auto">
          <a:xfrm rot="5400000">
            <a:off x="2879854" y="657313"/>
            <a:ext cx="3089443" cy="214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 descr="100_309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8" b="16284"/>
          <a:stretch/>
        </p:blipFill>
        <p:spPr bwMode="auto">
          <a:xfrm>
            <a:off x="6207099" y="111803"/>
            <a:ext cx="3053954" cy="302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2" name="Picture 8" descr="100_319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r="7994" b="5461"/>
          <a:stretch/>
        </p:blipFill>
        <p:spPr bwMode="auto">
          <a:xfrm>
            <a:off x="6815148" y="3650658"/>
            <a:ext cx="3230190" cy="266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38904" y="5331768"/>
            <a:ext cx="208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Pupils GCSE work at Hall Green School</a:t>
            </a:r>
            <a:endParaRPr lang="en-GB" sz="24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1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3427</TotalTime>
  <Words>403</Words>
  <Application>Microsoft Office PowerPoint</Application>
  <PresentationFormat>Widescreen</PresentationFormat>
  <Paragraphs>65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Gotham Rounded Book</vt:lpstr>
      <vt:lpstr>Trebuchet MS</vt:lpstr>
      <vt:lpstr>Wingdings</vt:lpstr>
      <vt:lpstr>Wingdings 3</vt:lpstr>
      <vt:lpstr>Facet</vt:lpstr>
      <vt:lpstr>GCSE Design &amp; Technology</vt:lpstr>
      <vt:lpstr>Why choose GCSE D&amp;T?</vt:lpstr>
      <vt:lpstr>Transferable skills gained by studying Design &amp; Technology</vt:lpstr>
      <vt:lpstr>PowerPoint Presentation</vt:lpstr>
      <vt:lpstr>Specification Overview </vt:lpstr>
      <vt:lpstr>Specification Overview Component 1 (50%):  </vt:lpstr>
      <vt:lpstr>Specification Overview Component 2: Designing and making principles for NEA (50%):</vt:lpstr>
      <vt:lpstr>NEA – Non Examined Assessment – 50% of the qualification: Design &amp; make task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N Jassell</dc:creator>
  <cp:lastModifiedBy>Mrs N Jassell</cp:lastModifiedBy>
  <cp:revision>34</cp:revision>
  <dcterms:created xsi:type="dcterms:W3CDTF">2021-02-25T19:36:53Z</dcterms:created>
  <dcterms:modified xsi:type="dcterms:W3CDTF">2021-02-28T18:20:23Z</dcterms:modified>
</cp:coreProperties>
</file>