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0" r:id="rId7"/>
    <p:sldId id="280" r:id="rId8"/>
    <p:sldId id="271" r:id="rId9"/>
    <p:sldId id="263" r:id="rId10"/>
    <p:sldId id="264" r:id="rId11"/>
    <p:sldId id="265" r:id="rId12"/>
    <p:sldId id="268" r:id="rId13"/>
    <p:sldId id="267" r:id="rId14"/>
    <p:sldId id="272" r:id="rId15"/>
    <p:sldId id="276" r:id="rId16"/>
    <p:sldId id="278" r:id="rId17"/>
    <p:sldId id="277" r:id="rId18"/>
    <p:sldId id="279" r:id="rId19"/>
    <p:sldId id="306" r:id="rId20"/>
    <p:sldId id="307" r:id="rId21"/>
    <p:sldId id="273" r:id="rId22"/>
    <p:sldId id="3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81090-38A8-42EB-A38D-B4AC4A8AFD9E}" v="708" dt="2021-02-08T03:11:45.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58" d="100"/>
          <a:sy n="58" d="100"/>
        </p:scale>
        <p:origin x="10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14CF-B567-4DCB-8DDE-83BDC7665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626C72-6D76-4B52-801E-1D21E1412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281C76-B951-4FE4-9C2F-FBA7EDBBD67E}"/>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5" name="Footer Placeholder 4">
            <a:extLst>
              <a:ext uri="{FF2B5EF4-FFF2-40B4-BE49-F238E27FC236}">
                <a16:creationId xmlns:a16="http://schemas.microsoft.com/office/drawing/2014/main" id="{0AFA555B-8238-4019-9696-E6E889603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2F08C-89E9-4019-AA1E-E6634866589D}"/>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125317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2793-BD5E-46AE-918C-3C5987EFC5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106B73-3E0D-42A6-8647-EA2CA6C42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1B35C5-A1EB-4E7F-9AE0-4B4EB1C4F294}"/>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5" name="Footer Placeholder 4">
            <a:extLst>
              <a:ext uri="{FF2B5EF4-FFF2-40B4-BE49-F238E27FC236}">
                <a16:creationId xmlns:a16="http://schemas.microsoft.com/office/drawing/2014/main" id="{E3BDC19E-95C8-4940-B696-46AEDBA83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415FE-1A6D-4848-9969-5A290BB37CB1}"/>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329101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93BA6-94CB-4E14-B2E5-C0D7CC5A27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096F14-0F38-4C98-B15B-81815058E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6D778-1F6D-4860-9E81-7CD84D531C8C}"/>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5" name="Footer Placeholder 4">
            <a:extLst>
              <a:ext uri="{FF2B5EF4-FFF2-40B4-BE49-F238E27FC236}">
                <a16:creationId xmlns:a16="http://schemas.microsoft.com/office/drawing/2014/main" id="{147BFD63-75FE-4BB8-99EB-D60D2EF9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A592E7-A2BD-4D59-8AE0-A6B761B45F1F}"/>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170697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32CB-6810-4D24-B289-AFEF620D97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62EDC8-050C-4E97-A933-EFAC090E2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B7892-C338-4736-B6B0-A297DB6661F8}"/>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5" name="Footer Placeholder 4">
            <a:extLst>
              <a:ext uri="{FF2B5EF4-FFF2-40B4-BE49-F238E27FC236}">
                <a16:creationId xmlns:a16="http://schemas.microsoft.com/office/drawing/2014/main" id="{2C74CC90-A1FA-4859-9C81-4C3832A97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38F59-DAC2-40EA-B1DE-E7A0EDF71189}"/>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427882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8582-6AFF-4C06-AC72-EEADA3AE7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2ADAE-1945-4D08-89B9-5EE853C82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EB444-47A2-4B81-8781-5C75663B5333}"/>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5" name="Footer Placeholder 4">
            <a:extLst>
              <a:ext uri="{FF2B5EF4-FFF2-40B4-BE49-F238E27FC236}">
                <a16:creationId xmlns:a16="http://schemas.microsoft.com/office/drawing/2014/main" id="{BD843AC5-250C-4379-95DE-08F0DB8F68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9DB3DA-97D7-4154-A0AA-2262F30FFBD7}"/>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94671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76BE-5E70-4769-A701-7A2BDBF3C4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156F25-4538-407E-9041-71F129D42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F6F0B8-360E-4434-A906-FF9829572E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24B6D2-B5A6-47D6-988B-A4745C02277B}"/>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6" name="Footer Placeholder 5">
            <a:extLst>
              <a:ext uri="{FF2B5EF4-FFF2-40B4-BE49-F238E27FC236}">
                <a16:creationId xmlns:a16="http://schemas.microsoft.com/office/drawing/2014/main" id="{1C8BC058-31A1-4976-B001-3F113F07B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AF4FF-595E-4241-9EBA-38BC9807EFEB}"/>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10306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F1F4-E065-4A3F-B636-ED18A557BB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016066-9B9C-4BFC-9121-C2EDCE704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7DC88-FFFE-4A02-B71B-9A5F4CC86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B66CF-3B95-4F15-AFD4-D700AB085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5CD1B-DB87-492D-B420-FB6F193AF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309C94-8B0B-4C40-8559-1A0D5308E22A}"/>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8" name="Footer Placeholder 7">
            <a:extLst>
              <a:ext uri="{FF2B5EF4-FFF2-40B4-BE49-F238E27FC236}">
                <a16:creationId xmlns:a16="http://schemas.microsoft.com/office/drawing/2014/main" id="{68B82BE2-2ACB-499D-9E38-EDEE0D86DE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D343CE-EBCC-4A05-BF30-584A7B8843ED}"/>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57768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EED2-B764-4AF8-9F8D-B15C08FA37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4A2631-082D-42EA-B69B-56ECD4E5934B}"/>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4" name="Footer Placeholder 3">
            <a:extLst>
              <a:ext uri="{FF2B5EF4-FFF2-40B4-BE49-F238E27FC236}">
                <a16:creationId xmlns:a16="http://schemas.microsoft.com/office/drawing/2014/main" id="{EDA84A04-0FA0-40F7-8285-465C9BA318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99A510-C101-4DEE-9274-B5D898DC2A33}"/>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81277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116FB-DA4A-4603-967E-EF136011AB23}"/>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3" name="Footer Placeholder 2">
            <a:extLst>
              <a:ext uri="{FF2B5EF4-FFF2-40B4-BE49-F238E27FC236}">
                <a16:creationId xmlns:a16="http://schemas.microsoft.com/office/drawing/2014/main" id="{3DDE5EA3-E324-48D9-8A27-82C2EB0709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ECAECD-48A1-4719-9741-01831AF0677F}"/>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98985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759E-63DC-4A4D-9419-A521A6E40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776628-AB70-4A9B-BB3C-6ED18E94C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EE366B-C0B3-4A1D-9CE8-584C0124C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917F4-A3FD-4F75-91AB-3AE6128C60F5}"/>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6" name="Footer Placeholder 5">
            <a:extLst>
              <a:ext uri="{FF2B5EF4-FFF2-40B4-BE49-F238E27FC236}">
                <a16:creationId xmlns:a16="http://schemas.microsoft.com/office/drawing/2014/main" id="{5FA034CE-EBF0-4C50-9E9F-0A4BFBE078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9F122-F548-4B68-8EE6-5F0F36B41DD9}"/>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5295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FBD7-32F1-4221-ACC1-0100D57D8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689CF4-0DF4-4C86-9839-61AFB5CCC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2E5CAB-9468-418B-994C-9A81CD1AB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359E8-0551-4F01-BACE-74E393D9CA0A}"/>
              </a:ext>
            </a:extLst>
          </p:cNvPr>
          <p:cNvSpPr>
            <a:spLocks noGrp="1"/>
          </p:cNvSpPr>
          <p:nvPr>
            <p:ph type="dt" sz="half" idx="10"/>
          </p:nvPr>
        </p:nvSpPr>
        <p:spPr/>
        <p:txBody>
          <a:bodyPr/>
          <a:lstStyle/>
          <a:p>
            <a:fld id="{3E35FA70-0E22-46FF-A1C1-93D852EC7B39}" type="datetimeFigureOut">
              <a:rPr lang="en-GB" smtClean="0"/>
              <a:t>01/03/2021</a:t>
            </a:fld>
            <a:endParaRPr lang="en-GB"/>
          </a:p>
        </p:txBody>
      </p:sp>
      <p:sp>
        <p:nvSpPr>
          <p:cNvPr id="6" name="Footer Placeholder 5">
            <a:extLst>
              <a:ext uri="{FF2B5EF4-FFF2-40B4-BE49-F238E27FC236}">
                <a16:creationId xmlns:a16="http://schemas.microsoft.com/office/drawing/2014/main" id="{22F2837C-38F8-445F-9382-85F1161328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2D62C0-D8D7-4B47-9B34-DDA337F17831}"/>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411509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E9387-42E5-4DE2-82E2-E573AFCB5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46A18-06C0-4FDC-B2E0-DE268F017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225C2-D639-4F09-8521-B5DFAC9D2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FA70-0E22-46FF-A1C1-93D852EC7B39}" type="datetimeFigureOut">
              <a:rPr lang="en-GB" smtClean="0"/>
              <a:t>01/03/2021</a:t>
            </a:fld>
            <a:endParaRPr lang="en-GB"/>
          </a:p>
        </p:txBody>
      </p:sp>
      <p:sp>
        <p:nvSpPr>
          <p:cNvPr id="5" name="Footer Placeholder 4">
            <a:extLst>
              <a:ext uri="{FF2B5EF4-FFF2-40B4-BE49-F238E27FC236}">
                <a16:creationId xmlns:a16="http://schemas.microsoft.com/office/drawing/2014/main" id="{92718C4D-E4B0-4CF5-8221-368F7EE9A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D65A26-29A9-4A4C-886B-D02630E9F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07DF2-5CAA-49E9-92F8-7E9E6BC5FFAA}" type="slidenum">
              <a:rPr lang="en-GB" smtClean="0"/>
              <a:t>‹#›</a:t>
            </a:fld>
            <a:endParaRPr lang="en-GB"/>
          </a:p>
        </p:txBody>
      </p:sp>
    </p:spTree>
    <p:extLst>
      <p:ext uri="{BB962C8B-B14F-4D97-AF65-F5344CB8AC3E}">
        <p14:creationId xmlns:p14="http://schemas.microsoft.com/office/powerpoint/2010/main" val="308762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aqa.org.uk/subjects/food-preparation-and-nutrition/gcse/food-preparation-and-nutrition-858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9B3BD9-7D62-4851-9D18-FC451FE06192}"/>
              </a:ext>
            </a:extLst>
          </p:cNvPr>
          <p:cNvSpPr txBox="1"/>
          <p:nvPr/>
        </p:nvSpPr>
        <p:spPr>
          <a:xfrm>
            <a:off x="6644843" y="3528149"/>
            <a:ext cx="5233181" cy="288911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5400" dirty="0">
                <a:latin typeface="Berlin Sans FB" panose="020E0602020502020306" pitchFamily="34" charset="0"/>
                <a:ea typeface="+mj-ea"/>
                <a:cs typeface="+mj-cs"/>
              </a:rPr>
              <a:t>GCSE </a:t>
            </a:r>
          </a:p>
          <a:p>
            <a:pPr algn="ctr">
              <a:lnSpc>
                <a:spcPct val="90000"/>
              </a:lnSpc>
              <a:spcBef>
                <a:spcPct val="0"/>
              </a:spcBef>
              <a:spcAft>
                <a:spcPts val="600"/>
              </a:spcAft>
            </a:pPr>
            <a:r>
              <a:rPr lang="en-US" sz="5400" dirty="0">
                <a:latin typeface="Berlin Sans FB" panose="020E0602020502020306" pitchFamily="34" charset="0"/>
                <a:ea typeface="+mj-ea"/>
                <a:cs typeface="+mj-cs"/>
              </a:rPr>
              <a:t>Food Preparation and Nutrition</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Sweet Potato Nutrition and Benefits: 5 Healthy Reasons to Eat More Sweet  Potatoes | Real Simple">
            <a:extLst>
              <a:ext uri="{FF2B5EF4-FFF2-40B4-BE49-F238E27FC236}">
                <a16:creationId xmlns:a16="http://schemas.microsoft.com/office/drawing/2014/main" id="{A9F59138-E07C-4AB2-B21A-B0EBC0327F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11" r="1767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34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0" descr="Farm to Fork Hawaii Logo tm">
            <a:extLst>
              <a:ext uri="{FF2B5EF4-FFF2-40B4-BE49-F238E27FC236}">
                <a16:creationId xmlns:a16="http://schemas.microsoft.com/office/drawing/2014/main" id="{CDAE31A0-F016-4B37-A760-79656DC8E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 r="-2" b="-2"/>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6">
            <a:extLst>
              <a:ext uri="{FF2B5EF4-FFF2-40B4-BE49-F238E27FC236}">
                <a16:creationId xmlns:a16="http://schemas.microsoft.com/office/drawing/2014/main" id="{B9951BD9-0868-4CDB-ACD6-9C4209B5E4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866C57-C70A-4353-8442-E8FB018E60E3}"/>
              </a:ext>
            </a:extLst>
          </p:cNvPr>
          <p:cNvSpPr/>
          <p:nvPr/>
        </p:nvSpPr>
        <p:spPr>
          <a:xfrm>
            <a:off x="4994936" y="1166193"/>
            <a:ext cx="6839375" cy="331304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u="sng" dirty="0">
                <a:solidFill>
                  <a:schemeClr val="bg1"/>
                </a:solidFill>
                <a:latin typeface="Berlin Sans FB" panose="020E0602020502020306" pitchFamily="34" charset="0"/>
                <a:ea typeface="+mj-ea"/>
                <a:cs typeface="+mj-cs"/>
              </a:rPr>
              <a:t>Food Provenance</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Food sources – where and how ingredients are grown, gathered, reared and caught.</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Food and the environment.</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Sustainability of food.</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Food production.</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Technological developments.</a:t>
            </a:r>
          </a:p>
          <a:p>
            <a:pPr>
              <a:lnSpc>
                <a:spcPct val="90000"/>
              </a:lnSpc>
              <a:spcBef>
                <a:spcPct val="0"/>
              </a:spcBef>
              <a:spcAft>
                <a:spcPts val="600"/>
              </a:spcAft>
            </a:pPr>
            <a:endParaRPr lang="en-US" sz="2400" dirty="0">
              <a:solidFill>
                <a:schemeClr val="bg1"/>
              </a:solidFill>
              <a:latin typeface="Ink Free" panose="03080402000500000000" pitchFamily="66" charset="0"/>
              <a:ea typeface="+mj-ea"/>
              <a:cs typeface="+mj-cs"/>
            </a:endParaRPr>
          </a:p>
          <a:p>
            <a:pPr>
              <a:lnSpc>
                <a:spcPct val="90000"/>
              </a:lnSpc>
              <a:spcBef>
                <a:spcPct val="0"/>
              </a:spcBef>
              <a:spcAft>
                <a:spcPts val="600"/>
              </a:spcAft>
            </a:pPr>
            <a:endParaRPr lang="en-US" sz="3200" dirty="0">
              <a:solidFill>
                <a:schemeClr val="bg1"/>
              </a:solidFill>
              <a:latin typeface="Ink Free" panose="03080402000500000000" pitchFamily="66" charset="0"/>
              <a:ea typeface="+mj-ea"/>
              <a:cs typeface="+mj-cs"/>
            </a:endParaRPr>
          </a:p>
        </p:txBody>
      </p:sp>
    </p:spTree>
    <p:extLst>
      <p:ext uri="{BB962C8B-B14F-4D97-AF65-F5344CB8AC3E}">
        <p14:creationId xmlns:p14="http://schemas.microsoft.com/office/powerpoint/2010/main" val="80072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198" name="Picture 6" descr="Image result for exam paper">
            <a:extLst>
              <a:ext uri="{FF2B5EF4-FFF2-40B4-BE49-F238E27FC236}">
                <a16:creationId xmlns:a16="http://schemas.microsoft.com/office/drawing/2014/main" id="{55846802-70B5-46CA-89C7-60AA69ECB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73" r="22054"/>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8201" name="Freeform: Shape 74">
            <a:extLst>
              <a:ext uri="{FF2B5EF4-FFF2-40B4-BE49-F238E27FC236}">
                <a16:creationId xmlns:a16="http://schemas.microsoft.com/office/drawing/2014/main" id="{5FDF4720-5445-47BE-89FE-E40D1AE6F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7" name="Freeform: Shape 76">
            <a:extLst>
              <a:ext uri="{FF2B5EF4-FFF2-40B4-BE49-F238E27FC236}">
                <a16:creationId xmlns:a16="http://schemas.microsoft.com/office/drawing/2014/main" id="{AC8710B4-A815-4082-9E4F-F13A00070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1E1BB89C-0E5E-4438-B5DE-F9DB6DBB9FA1}"/>
              </a:ext>
            </a:extLst>
          </p:cNvPr>
          <p:cNvSpPr/>
          <p:nvPr/>
        </p:nvSpPr>
        <p:spPr>
          <a:xfrm>
            <a:off x="199823" y="244500"/>
            <a:ext cx="5217304" cy="6369000"/>
          </a:xfrm>
          <a:prstGeom prst="rect">
            <a:avLst/>
          </a:prstGeom>
        </p:spPr>
        <p:txBody>
          <a:bodyPr vert="horz" lIns="91440" tIns="45720" rIns="91440" bIns="45720" rtlCol="0" anchor="t">
            <a:noAutofit/>
          </a:bodyPr>
          <a:lstStyle/>
          <a:p>
            <a:pPr>
              <a:lnSpc>
                <a:spcPct val="90000"/>
              </a:lnSpc>
              <a:spcAft>
                <a:spcPts val="600"/>
              </a:spcAft>
            </a:pPr>
            <a:r>
              <a:rPr lang="en-US" sz="2600" b="1" u="sng" dirty="0">
                <a:latin typeface="Berlin Sans FB" panose="020E0602020502020306" pitchFamily="34" charset="0"/>
              </a:rPr>
              <a:t>Written Examination</a:t>
            </a:r>
          </a:p>
          <a:p>
            <a:pPr>
              <a:lnSpc>
                <a:spcPct val="90000"/>
              </a:lnSpc>
              <a:spcAft>
                <a:spcPts val="600"/>
              </a:spcAft>
            </a:pPr>
            <a:r>
              <a:rPr lang="en-US" sz="2600" dirty="0">
                <a:latin typeface="Berlin Sans FB" panose="020E0602020502020306" pitchFamily="34" charset="0"/>
              </a:rPr>
              <a:t>Theoretical knowledge of food preparation and nutrition from the five core topics will be assessed through a 1 hour 45 - minute written examination.</a:t>
            </a:r>
          </a:p>
          <a:p>
            <a:pPr indent="-228600">
              <a:lnSpc>
                <a:spcPct val="90000"/>
              </a:lnSpc>
              <a:spcAft>
                <a:spcPts val="600"/>
              </a:spcAft>
              <a:buFont typeface="Arial" panose="020B0604020202020204" pitchFamily="34" charset="0"/>
              <a:buChar char="•"/>
            </a:pPr>
            <a:endParaRPr lang="en-US" sz="2600" dirty="0">
              <a:latin typeface="Berlin Sans FB" panose="020E0602020502020306" pitchFamily="34" charset="0"/>
            </a:endParaRPr>
          </a:p>
          <a:p>
            <a:pPr>
              <a:lnSpc>
                <a:spcPct val="90000"/>
              </a:lnSpc>
              <a:spcAft>
                <a:spcPts val="600"/>
              </a:spcAft>
            </a:pPr>
            <a:r>
              <a:rPr lang="en-US" sz="2600" dirty="0">
                <a:latin typeface="Berlin Sans FB" panose="020E0602020502020306" pitchFamily="34" charset="0"/>
              </a:rPr>
              <a:t>The paper has two sections:</a:t>
            </a:r>
          </a:p>
          <a:p>
            <a:pPr marL="457200" indent="-457200">
              <a:lnSpc>
                <a:spcPct val="90000"/>
              </a:lnSpc>
              <a:spcAft>
                <a:spcPts val="600"/>
              </a:spcAft>
              <a:buFont typeface="Arial" panose="020B0604020202020204" pitchFamily="34" charset="0"/>
              <a:buChar char="•"/>
            </a:pPr>
            <a:r>
              <a:rPr lang="en-US" sz="2600" b="1" dirty="0">
                <a:latin typeface="Berlin Sans FB" panose="020E0602020502020306" pitchFamily="34" charset="0"/>
              </a:rPr>
              <a:t>Section A </a:t>
            </a:r>
            <a:r>
              <a:rPr lang="en-US" sz="2600" dirty="0">
                <a:latin typeface="Berlin Sans FB" panose="020E0602020502020306" pitchFamily="34" charset="0"/>
              </a:rPr>
              <a:t>consists of 20 multiple choice questions (20 marks) </a:t>
            </a:r>
          </a:p>
          <a:p>
            <a:pPr marL="457200" indent="-457200">
              <a:lnSpc>
                <a:spcPct val="90000"/>
              </a:lnSpc>
              <a:spcAft>
                <a:spcPts val="600"/>
              </a:spcAft>
              <a:buFont typeface="Arial" panose="020B0604020202020204" pitchFamily="34" charset="0"/>
              <a:buChar char="•"/>
            </a:pPr>
            <a:r>
              <a:rPr lang="en-US" sz="2600" b="1" dirty="0">
                <a:latin typeface="Berlin Sans FB" panose="020E0602020502020306" pitchFamily="34" charset="0"/>
              </a:rPr>
              <a:t>Section B </a:t>
            </a:r>
            <a:r>
              <a:rPr lang="en-US" sz="2600" dirty="0">
                <a:latin typeface="Berlin Sans FB" panose="020E0602020502020306" pitchFamily="34" charset="0"/>
              </a:rPr>
              <a:t>consists of 5 questions (80 marks)</a:t>
            </a:r>
          </a:p>
          <a:p>
            <a:pPr indent="-228600">
              <a:lnSpc>
                <a:spcPct val="90000"/>
              </a:lnSpc>
              <a:spcAft>
                <a:spcPts val="600"/>
              </a:spcAft>
              <a:buFont typeface="Arial" panose="020B0604020202020204" pitchFamily="34" charset="0"/>
              <a:buChar char="•"/>
            </a:pPr>
            <a:endParaRPr lang="en-US" sz="2600" dirty="0">
              <a:latin typeface="Berlin Sans FB" panose="020E0602020502020306" pitchFamily="34" charset="0"/>
            </a:endParaRPr>
          </a:p>
          <a:p>
            <a:pPr>
              <a:lnSpc>
                <a:spcPct val="90000"/>
              </a:lnSpc>
              <a:spcAft>
                <a:spcPts val="600"/>
              </a:spcAft>
            </a:pPr>
            <a:r>
              <a:rPr lang="en-US" sz="2600" dirty="0">
                <a:latin typeface="Berlin Sans FB" panose="020E0602020502020306" pitchFamily="34" charset="0"/>
              </a:rPr>
              <a:t>The written examination counts for 50% of your final grade. </a:t>
            </a:r>
          </a:p>
        </p:txBody>
      </p:sp>
    </p:spTree>
    <p:extLst>
      <p:ext uri="{BB962C8B-B14F-4D97-AF65-F5344CB8AC3E}">
        <p14:creationId xmlns:p14="http://schemas.microsoft.com/office/powerpoint/2010/main" val="3779305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 name="Picture 2" descr="Chemicals Are Vital To Food Safety">
            <a:extLst>
              <a:ext uri="{FF2B5EF4-FFF2-40B4-BE49-F238E27FC236}">
                <a16:creationId xmlns:a16="http://schemas.microsoft.com/office/drawing/2014/main" id="{69F4716F-9ECD-41C3-8750-0F6AB6FDF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55" r="22016"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5FDF4720-5445-47BE-89FE-E40D1AE6F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AC8710B4-A815-4082-9E4F-F13A00070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B037B02A-A4B7-46C7-AF81-6CEA91517F8E}"/>
              </a:ext>
            </a:extLst>
          </p:cNvPr>
          <p:cNvSpPr/>
          <p:nvPr/>
        </p:nvSpPr>
        <p:spPr>
          <a:xfrm>
            <a:off x="214122" y="247316"/>
            <a:ext cx="5196078" cy="3181684"/>
          </a:xfrm>
          <a:prstGeom prst="rect">
            <a:avLst/>
          </a:prstGeom>
        </p:spPr>
        <p:txBody>
          <a:bodyPr vert="horz" lIns="91440" tIns="45720" rIns="91440" bIns="45720" rtlCol="0" anchor="t">
            <a:noAutofit/>
          </a:bodyPr>
          <a:lstStyle/>
          <a:p>
            <a:pPr>
              <a:lnSpc>
                <a:spcPct val="90000"/>
              </a:lnSpc>
              <a:spcAft>
                <a:spcPts val="600"/>
              </a:spcAft>
            </a:pPr>
            <a:r>
              <a:rPr lang="en-US" sz="2400" b="1" u="sng" dirty="0">
                <a:latin typeface="Berlin Sans FB" panose="020E0602020502020306" pitchFamily="34" charset="0"/>
              </a:rPr>
              <a:t>Non-Exam Assessment - Task 1</a:t>
            </a:r>
            <a:endParaRPr lang="en-US" sz="2400" dirty="0">
              <a:latin typeface="Berlin Sans FB" panose="020E0602020502020306" pitchFamily="34" charset="0"/>
            </a:endParaRPr>
          </a:p>
          <a:p>
            <a:pPr>
              <a:lnSpc>
                <a:spcPct val="90000"/>
              </a:lnSpc>
              <a:spcAft>
                <a:spcPts val="600"/>
              </a:spcAft>
            </a:pPr>
            <a:r>
              <a:rPr lang="en-US" sz="2400" b="1" dirty="0">
                <a:latin typeface="Berlin Sans FB" panose="020E0602020502020306" pitchFamily="34" charset="0"/>
              </a:rPr>
              <a:t>Food Investigation Task </a:t>
            </a:r>
          </a:p>
          <a:p>
            <a:pPr>
              <a:lnSpc>
                <a:spcPct val="90000"/>
              </a:lnSpc>
              <a:spcAft>
                <a:spcPts val="600"/>
              </a:spcAft>
            </a:pPr>
            <a:r>
              <a:rPr lang="en-US" sz="2400" dirty="0">
                <a:latin typeface="Berlin Sans FB" panose="020E0602020502020306" pitchFamily="34" charset="0"/>
              </a:rPr>
              <a:t>You will carry out an investigation into the scientific principles that underpin the preparation and cooking of food. This task will provide you with an opportunity to demonstrate your knowledge and apply your understanding of the science behind cooking. You will investigate ingredients and explain how they work and why.  </a:t>
            </a:r>
          </a:p>
          <a:p>
            <a:pPr indent="-228600">
              <a:lnSpc>
                <a:spcPct val="90000"/>
              </a:lnSpc>
              <a:spcAft>
                <a:spcPts val="600"/>
              </a:spcAft>
              <a:buFont typeface="Arial" panose="020B0604020202020204" pitchFamily="34" charset="0"/>
              <a:buChar char="•"/>
            </a:pPr>
            <a:endParaRPr lang="en-US" sz="2400" dirty="0">
              <a:latin typeface="Berlin Sans FB" panose="020E0602020502020306" pitchFamily="34" charset="0"/>
            </a:endParaRPr>
          </a:p>
          <a:p>
            <a:pPr>
              <a:lnSpc>
                <a:spcPct val="90000"/>
              </a:lnSpc>
              <a:spcAft>
                <a:spcPts val="600"/>
              </a:spcAft>
            </a:pPr>
            <a:r>
              <a:rPr lang="en-US" sz="2400" dirty="0">
                <a:latin typeface="Berlin Sans FB" panose="020E0602020502020306" pitchFamily="34" charset="0"/>
              </a:rPr>
              <a:t>A report of 1500 – 2000 words will be produced. </a:t>
            </a:r>
          </a:p>
          <a:p>
            <a:pPr indent="-228600">
              <a:lnSpc>
                <a:spcPct val="90000"/>
              </a:lnSpc>
              <a:spcAft>
                <a:spcPts val="600"/>
              </a:spcAft>
              <a:buFont typeface="Arial" panose="020B0604020202020204" pitchFamily="34" charset="0"/>
              <a:buChar char="•"/>
            </a:pPr>
            <a:endParaRPr lang="en-US" sz="2400" dirty="0">
              <a:latin typeface="Berlin Sans FB" panose="020E0602020502020306" pitchFamily="34" charset="0"/>
            </a:endParaRPr>
          </a:p>
          <a:p>
            <a:pPr>
              <a:lnSpc>
                <a:spcPct val="90000"/>
              </a:lnSpc>
              <a:spcAft>
                <a:spcPts val="600"/>
              </a:spcAft>
            </a:pPr>
            <a:r>
              <a:rPr lang="en-US" sz="2400" dirty="0">
                <a:latin typeface="Berlin Sans FB" panose="020E0602020502020306" pitchFamily="34" charset="0"/>
              </a:rPr>
              <a:t>NEA 1 counts for 15% of your final grade.</a:t>
            </a:r>
          </a:p>
        </p:txBody>
      </p:sp>
    </p:spTree>
    <p:extLst>
      <p:ext uri="{BB962C8B-B14F-4D97-AF65-F5344CB8AC3E}">
        <p14:creationId xmlns:p14="http://schemas.microsoft.com/office/powerpoint/2010/main" val="4270184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enzymic browning experiment">
            <a:extLst>
              <a:ext uri="{FF2B5EF4-FFF2-40B4-BE49-F238E27FC236}">
                <a16:creationId xmlns:a16="http://schemas.microsoft.com/office/drawing/2014/main" id="{8FDF2E1B-453A-4FE0-AF39-3D6BE612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3591563"/>
            <a:ext cx="3193473" cy="299831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foam formation meringue inv">
            <a:extLst>
              <a:ext uri="{FF2B5EF4-FFF2-40B4-BE49-F238E27FC236}">
                <a16:creationId xmlns:a16="http://schemas.microsoft.com/office/drawing/2014/main" id="{94415F24-399A-4E1A-8758-5DD5CD279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614" y="268121"/>
            <a:ext cx="3832111" cy="310670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raising agents">
            <a:extLst>
              <a:ext uri="{FF2B5EF4-FFF2-40B4-BE49-F238E27FC236}">
                <a16:creationId xmlns:a16="http://schemas.microsoft.com/office/drawing/2014/main" id="{237D4A5C-5DDB-4935-BADD-6271A649A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727" y="268121"/>
            <a:ext cx="5451764" cy="216169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653C204A-4C49-4183-A404-A80606364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3259" y="3519521"/>
            <a:ext cx="4396232" cy="3067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61E8A6-44EF-40B8-BB8E-2A89BCBFCED1}"/>
              </a:ext>
            </a:extLst>
          </p:cNvPr>
          <p:cNvSpPr txBox="1"/>
          <p:nvPr/>
        </p:nvSpPr>
        <p:spPr>
          <a:xfrm>
            <a:off x="6407727" y="2543828"/>
            <a:ext cx="545176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use of raising agents in baked products </a:t>
            </a:r>
          </a:p>
        </p:txBody>
      </p:sp>
      <p:sp>
        <p:nvSpPr>
          <p:cNvPr id="8" name="TextBox 7">
            <a:extLst>
              <a:ext uri="{FF2B5EF4-FFF2-40B4-BE49-F238E27FC236}">
                <a16:creationId xmlns:a16="http://schemas.microsoft.com/office/drawing/2014/main" id="{34CB27A2-C53F-4C43-8675-FFAF9A34D575}"/>
              </a:ext>
            </a:extLst>
          </p:cNvPr>
          <p:cNvSpPr txBox="1"/>
          <p:nvPr/>
        </p:nvSpPr>
        <p:spPr>
          <a:xfrm>
            <a:off x="6006725" y="3714473"/>
            <a:ext cx="2264439"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functional and chemical properties of the ingredients used to make bread.</a:t>
            </a:r>
          </a:p>
        </p:txBody>
      </p:sp>
      <p:sp>
        <p:nvSpPr>
          <p:cNvPr id="9" name="TextBox 8">
            <a:extLst>
              <a:ext uri="{FF2B5EF4-FFF2-40B4-BE49-F238E27FC236}">
                <a16:creationId xmlns:a16="http://schemas.microsoft.com/office/drawing/2014/main" id="{35DEB2E3-4E1B-43CE-82C5-BE62F17C5E24}"/>
              </a:ext>
            </a:extLst>
          </p:cNvPr>
          <p:cNvSpPr txBox="1"/>
          <p:nvPr/>
        </p:nvSpPr>
        <p:spPr>
          <a:xfrm>
            <a:off x="3181740" y="3843677"/>
            <a:ext cx="2397425" cy="193899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causes and prevention of enzymic browning.</a:t>
            </a:r>
          </a:p>
        </p:txBody>
      </p:sp>
      <p:sp>
        <p:nvSpPr>
          <p:cNvPr id="10" name="TextBox 9">
            <a:extLst>
              <a:ext uri="{FF2B5EF4-FFF2-40B4-BE49-F238E27FC236}">
                <a16:creationId xmlns:a16="http://schemas.microsoft.com/office/drawing/2014/main" id="{BB4E269C-110F-46B9-A2D4-43FE432C8452}"/>
              </a:ext>
            </a:extLst>
          </p:cNvPr>
          <p:cNvSpPr txBox="1"/>
          <p:nvPr/>
        </p:nvSpPr>
        <p:spPr>
          <a:xfrm>
            <a:off x="332509" y="436188"/>
            <a:ext cx="2454234" cy="267765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functional and chemical properties of ingredients used when making meringues.</a:t>
            </a:r>
          </a:p>
        </p:txBody>
      </p:sp>
    </p:spTree>
    <p:extLst>
      <p:ext uri="{BB962C8B-B14F-4D97-AF65-F5344CB8AC3E}">
        <p14:creationId xmlns:p14="http://schemas.microsoft.com/office/powerpoint/2010/main" val="3893203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2" descr="Image result for plating desserts">
            <a:extLst>
              <a:ext uri="{FF2B5EF4-FFF2-40B4-BE49-F238E27FC236}">
                <a16:creationId xmlns:a16="http://schemas.microsoft.com/office/drawing/2014/main" id="{35D1DC8C-9930-4016-BF09-DA178ED7B9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 r="2" b="296"/>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5FDF4720-5445-47BE-89FE-E40D1AE6F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3" name="Freeform: Shape 82">
            <a:extLst>
              <a:ext uri="{FF2B5EF4-FFF2-40B4-BE49-F238E27FC236}">
                <a16:creationId xmlns:a16="http://schemas.microsoft.com/office/drawing/2014/main" id="{AC8710B4-A815-4082-9E4F-F13A00070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A23266B3-9615-49EA-86EB-36C37D99E39E}"/>
              </a:ext>
            </a:extLst>
          </p:cNvPr>
          <p:cNvSpPr/>
          <p:nvPr/>
        </p:nvSpPr>
        <p:spPr>
          <a:xfrm>
            <a:off x="7240753" y="101072"/>
            <a:ext cx="4770170" cy="6604528"/>
          </a:xfrm>
          <a:prstGeom prst="rect">
            <a:avLst/>
          </a:prstGeom>
        </p:spPr>
        <p:txBody>
          <a:bodyPr vert="horz" lIns="91440" tIns="45720" rIns="91440" bIns="45720" rtlCol="0" anchor="t">
            <a:noAutofit/>
          </a:bodyPr>
          <a:lstStyle/>
          <a:p>
            <a:pPr>
              <a:lnSpc>
                <a:spcPct val="90000"/>
              </a:lnSpc>
              <a:spcAft>
                <a:spcPts val="600"/>
              </a:spcAft>
            </a:pPr>
            <a:r>
              <a:rPr lang="en-US" sz="2400" b="1" u="sng" dirty="0">
                <a:latin typeface="Berlin Sans FB" panose="020E0602020502020306" pitchFamily="34" charset="0"/>
              </a:rPr>
              <a:t>Non Exam Assessment - Task 2</a:t>
            </a:r>
          </a:p>
          <a:p>
            <a:pPr>
              <a:lnSpc>
                <a:spcPct val="90000"/>
              </a:lnSpc>
              <a:spcAft>
                <a:spcPts val="600"/>
              </a:spcAft>
            </a:pPr>
            <a:r>
              <a:rPr lang="en-US" sz="2400" b="1" dirty="0">
                <a:latin typeface="Berlin Sans FB" panose="020E0602020502020306" pitchFamily="34" charset="0"/>
              </a:rPr>
              <a:t>Food Preparation Task </a:t>
            </a:r>
          </a:p>
          <a:p>
            <a:pPr>
              <a:lnSpc>
                <a:spcPct val="90000"/>
              </a:lnSpc>
              <a:spcAft>
                <a:spcPts val="600"/>
              </a:spcAft>
            </a:pPr>
            <a:r>
              <a:rPr lang="en-US" sz="2400" dirty="0">
                <a:latin typeface="Berlin Sans FB" panose="020E0602020502020306" pitchFamily="34" charset="0"/>
              </a:rPr>
              <a:t>You will research, plan, prepare, cook and present a three- course menu. This task will provide you with an opportunity to cook up a storm and showcase your creativity and cooking skills. You might make a street food menu, create delicious tapas dishes or cook up a menu for a student on a budget.  Photographs and written evidence of work showing research, recipe trials, planning, preparation, cooking and presentation of the final menu and evaluation are submitted.</a:t>
            </a:r>
          </a:p>
          <a:p>
            <a:pPr>
              <a:lnSpc>
                <a:spcPct val="90000"/>
              </a:lnSpc>
              <a:spcAft>
                <a:spcPts val="600"/>
              </a:spcAft>
            </a:pPr>
            <a:r>
              <a:rPr lang="en-US" sz="2400" dirty="0">
                <a:latin typeface="Berlin Sans FB" panose="020E0602020502020306" pitchFamily="34" charset="0"/>
              </a:rPr>
              <a:t>NEA 2 counts for 35% of your final grade.</a:t>
            </a:r>
          </a:p>
        </p:txBody>
      </p:sp>
    </p:spTree>
    <p:extLst>
      <p:ext uri="{BB962C8B-B14F-4D97-AF65-F5344CB8AC3E}">
        <p14:creationId xmlns:p14="http://schemas.microsoft.com/office/powerpoint/2010/main" val="493658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red and white plate sitting on a table&#10;&#10;Description automatically generated">
            <a:extLst>
              <a:ext uri="{FF2B5EF4-FFF2-40B4-BE49-F238E27FC236}">
                <a16:creationId xmlns:a16="http://schemas.microsoft.com/office/drawing/2014/main" id="{D2F9106D-9110-4FCE-80EF-01EC59334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16" r="24753" b="14147"/>
          <a:stretch/>
        </p:blipFill>
        <p:spPr>
          <a:xfrm>
            <a:off x="635000" y="660400"/>
            <a:ext cx="2425700" cy="2298700"/>
          </a:xfrm>
          <a:prstGeom prst="rect">
            <a:avLst/>
          </a:prstGeom>
        </p:spPr>
      </p:pic>
      <p:pic>
        <p:nvPicPr>
          <p:cNvPr id="3" name="Picture 2" descr="A plate of food on a table&#10;&#10;Description automatically generated">
            <a:extLst>
              <a:ext uri="{FF2B5EF4-FFF2-40B4-BE49-F238E27FC236}">
                <a16:creationId xmlns:a16="http://schemas.microsoft.com/office/drawing/2014/main" id="{8F553752-F2DB-4701-9FE0-09C1519D96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21" r="30999" b="6202"/>
          <a:stretch/>
        </p:blipFill>
        <p:spPr>
          <a:xfrm>
            <a:off x="635000" y="3048000"/>
            <a:ext cx="2425700" cy="3098800"/>
          </a:xfrm>
          <a:prstGeom prst="rect">
            <a:avLst/>
          </a:prstGeom>
        </p:spPr>
      </p:pic>
      <p:pic>
        <p:nvPicPr>
          <p:cNvPr id="4" name="Picture 3" descr="A slice of pizza sitting on top of a cutting board with a cake&#10;&#10;Description automatically generated">
            <a:extLst>
              <a:ext uri="{FF2B5EF4-FFF2-40B4-BE49-F238E27FC236}">
                <a16:creationId xmlns:a16="http://schemas.microsoft.com/office/drawing/2014/main" id="{5FF48056-29DF-421F-9CFC-1CA466BAC8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51" r="3612" b="26809"/>
          <a:stretch/>
        </p:blipFill>
        <p:spPr>
          <a:xfrm>
            <a:off x="3136900" y="660400"/>
            <a:ext cx="3060700" cy="1892300"/>
          </a:xfrm>
          <a:prstGeom prst="rect">
            <a:avLst/>
          </a:prstGeom>
        </p:spPr>
      </p:pic>
      <p:pic>
        <p:nvPicPr>
          <p:cNvPr id="5" name="Picture 4" descr="A plate of food on a table&#10;&#10;Description automatically generated">
            <a:extLst>
              <a:ext uri="{FF2B5EF4-FFF2-40B4-BE49-F238E27FC236}">
                <a16:creationId xmlns:a16="http://schemas.microsoft.com/office/drawing/2014/main" id="{7091FA1F-B2A6-4834-ADAA-7EFF6DEE5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73" r="21814" b="32795"/>
          <a:stretch/>
        </p:blipFill>
        <p:spPr>
          <a:xfrm>
            <a:off x="3136900" y="2628900"/>
            <a:ext cx="3060700" cy="3517900"/>
          </a:xfrm>
          <a:prstGeom prst="rect">
            <a:avLst/>
          </a:prstGeom>
        </p:spPr>
      </p:pic>
      <p:pic>
        <p:nvPicPr>
          <p:cNvPr id="6" name="Picture 5" descr="A sandwich sitting on top of a white plate&#10;&#10;Description automatically generated">
            <a:extLst>
              <a:ext uri="{FF2B5EF4-FFF2-40B4-BE49-F238E27FC236}">
                <a16:creationId xmlns:a16="http://schemas.microsoft.com/office/drawing/2014/main" id="{12916998-EDE8-4C0E-9550-58CE0B8BCA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065" r="23675" b="17012"/>
          <a:stretch/>
        </p:blipFill>
        <p:spPr>
          <a:xfrm>
            <a:off x="6273800" y="660400"/>
            <a:ext cx="2489200" cy="2870200"/>
          </a:xfrm>
          <a:prstGeom prst="rect">
            <a:avLst/>
          </a:prstGeom>
        </p:spPr>
      </p:pic>
      <p:pic>
        <p:nvPicPr>
          <p:cNvPr id="7" name="Picture 6" descr="A close up of food on a table&#10;&#10;Description automatically generated">
            <a:extLst>
              <a:ext uri="{FF2B5EF4-FFF2-40B4-BE49-F238E27FC236}">
                <a16:creationId xmlns:a16="http://schemas.microsoft.com/office/drawing/2014/main" id="{828BB9E5-099F-4BA8-9BFD-14DB70AC2F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159" t="-1" r="25053" b="22168"/>
          <a:stretch/>
        </p:blipFill>
        <p:spPr>
          <a:xfrm>
            <a:off x="6273800" y="3606800"/>
            <a:ext cx="2489200" cy="2540000"/>
          </a:xfrm>
          <a:prstGeom prst="rect">
            <a:avLst/>
          </a:prstGeom>
        </p:spPr>
      </p:pic>
      <p:pic>
        <p:nvPicPr>
          <p:cNvPr id="8" name="Picture 7" descr="A red and white plate sitting on a table&#10;&#10;Description automatically generated">
            <a:extLst>
              <a:ext uri="{FF2B5EF4-FFF2-40B4-BE49-F238E27FC236}">
                <a16:creationId xmlns:a16="http://schemas.microsoft.com/office/drawing/2014/main" id="{3A4D06B1-B660-46A9-B860-10341178244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425" r="20366" b="24176"/>
          <a:stretch/>
        </p:blipFill>
        <p:spPr>
          <a:xfrm>
            <a:off x="8839200" y="660400"/>
            <a:ext cx="2679700" cy="2235200"/>
          </a:xfrm>
          <a:prstGeom prst="rect">
            <a:avLst/>
          </a:prstGeom>
        </p:spPr>
      </p:pic>
      <p:pic>
        <p:nvPicPr>
          <p:cNvPr id="9" name="Picture 8" descr="A pizza sitting on top of a table&#10;&#10;Description automatically generated">
            <a:extLst>
              <a:ext uri="{FF2B5EF4-FFF2-40B4-BE49-F238E27FC236}">
                <a16:creationId xmlns:a16="http://schemas.microsoft.com/office/drawing/2014/main" id="{CEDC74CB-CCC6-4A9D-AC16-1032BB368C3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2248" t="-1" r="30415" b="16446"/>
          <a:stretch/>
        </p:blipFill>
        <p:spPr>
          <a:xfrm>
            <a:off x="8839200" y="2984500"/>
            <a:ext cx="2679700" cy="3162300"/>
          </a:xfrm>
          <a:prstGeom prst="rect">
            <a:avLst/>
          </a:prstGeom>
        </p:spPr>
      </p:pic>
    </p:spTree>
    <p:extLst>
      <p:ext uri="{BB962C8B-B14F-4D97-AF65-F5344CB8AC3E}">
        <p14:creationId xmlns:p14="http://schemas.microsoft.com/office/powerpoint/2010/main" val="3370011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938C16-4B30-4CA5-88C0-F5111375E7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30" b="94136" l="0" r="89924">
                        <a14:foregroundMark x1="21558" y1="26349" x2="26538" y2="24238"/>
                        <a14:foregroundMark x1="26538" y1="24238" x2="31869" y2="26974"/>
                        <a14:foregroundMark x1="31869" y1="26974" x2="32630" y2="33698"/>
                        <a14:foregroundMark x1="32630" y1="33698" x2="28764" y2="38389"/>
                        <a14:foregroundMark x1="28764" y1="38389" x2="23784" y2="41595"/>
                        <a14:foregroundMark x1="23784" y1="41595" x2="23667" y2="48475"/>
                        <a14:foregroundMark x1="23667" y1="48475" x2="18336" y2="70602"/>
                        <a14:foregroundMark x1="32513" y1="42768" x2="27709" y2="46677"/>
                        <a14:foregroundMark x1="27709" y1="46677" x2="25015" y2="52776"/>
                        <a14:foregroundMark x1="25015" y1="52776" x2="16930" y2="54574"/>
                        <a14:foregroundMark x1="28705" y1="51134" x2="24780" y2="55356"/>
                        <a14:foregroundMark x1="24780" y1="55356" x2="25600" y2="62236"/>
                        <a14:foregroundMark x1="25600" y1="62236" x2="30931" y2="74511"/>
                        <a14:foregroundMark x1="30931" y1="74511" x2="31517" y2="74511"/>
                        <a14:foregroundMark x1="9783" y1="81626" x2="0" y2="89289"/>
                        <a14:foregroundMark x1="7967" y1="87412" x2="117" y2="94136"/>
                      </a14:backgroundRemoval>
                    </a14:imgEffect>
                  </a14:imgLayer>
                </a14:imgProps>
              </a:ext>
            </a:extLst>
          </a:blip>
          <a:stretch>
            <a:fillRect/>
          </a:stretch>
        </p:blipFill>
        <p:spPr>
          <a:xfrm>
            <a:off x="237855" y="739623"/>
            <a:ext cx="5630083" cy="3105755"/>
          </a:xfrm>
          <a:prstGeom prst="rect">
            <a:avLst/>
          </a:prstGeom>
        </p:spPr>
      </p:pic>
      <p:sp>
        <p:nvSpPr>
          <p:cNvPr id="2" name="Title 1"/>
          <p:cNvSpPr>
            <a:spLocks noGrp="1"/>
          </p:cNvSpPr>
          <p:nvPr>
            <p:ph type="title"/>
          </p:nvPr>
        </p:nvSpPr>
        <p:spPr>
          <a:xfrm>
            <a:off x="-48497" y="-20270"/>
            <a:ext cx="12235095" cy="1325563"/>
          </a:xfrm>
        </p:spPr>
        <p:txBody>
          <a:bodyPr>
            <a:normAutofit/>
          </a:bodyPr>
          <a:lstStyle/>
          <a:p>
            <a:r>
              <a:rPr lang="en-US" sz="4000" dirty="0">
                <a:latin typeface="Berlin Sans FB" panose="020E0602020502020306" pitchFamily="34" charset="0"/>
              </a:rPr>
              <a:t>Where can it take me for university</a:t>
            </a:r>
            <a:r>
              <a:rPr lang="en-US" dirty="0" smtClean="0">
                <a:latin typeface="Berlin Sans FB" panose="020E0602020502020306" pitchFamily="34" charset="0"/>
              </a:rPr>
              <a:t>?</a:t>
            </a:r>
            <a:r>
              <a:rPr lang="en-US" dirty="0" smtClean="0"/>
              <a:t/>
            </a:r>
            <a:br>
              <a:rPr lang="en-US" dirty="0" smtClean="0"/>
            </a:br>
            <a:r>
              <a:rPr lang="en-US" sz="2200" dirty="0">
                <a:solidFill>
                  <a:srgbClr val="000066"/>
                </a:solidFill>
                <a:latin typeface="Berlin Sans FB" panose="020E0602020502020306" pitchFamily="34" charset="0"/>
                <a:cs typeface="Calibri Light" panose="020F0302020204030204" pitchFamily="34" charset="0"/>
              </a:rPr>
              <a:t>GCSE Food Preparation and Nutrition provides a core of knowledge which is advantageous if pursuing further studies in Science-related A levels and </a:t>
            </a:r>
            <a:r>
              <a:rPr lang="en-US" sz="2200" dirty="0" smtClean="0">
                <a:solidFill>
                  <a:srgbClr val="000066"/>
                </a:solidFill>
                <a:latin typeface="Berlin Sans FB" panose="020E0602020502020306" pitchFamily="34" charset="0"/>
                <a:cs typeface="Calibri Light" panose="020F0302020204030204" pitchFamily="34" charset="0"/>
              </a:rPr>
              <a:t>beyond</a:t>
            </a:r>
            <a:r>
              <a:rPr lang="en-US" sz="2200" dirty="0">
                <a:latin typeface="Calibri Light" panose="020F0302020204030204" pitchFamily="34" charset="0"/>
                <a:cs typeface="Calibri Light" panose="020F0302020204030204" pitchFamily="34" charset="0"/>
              </a:rPr>
              <a:t>.</a:t>
            </a:r>
            <a:endParaRPr lang="en-GB" sz="2200" dirty="0"/>
          </a:p>
        </p:txBody>
      </p:sp>
      <p:sp>
        <p:nvSpPr>
          <p:cNvPr id="37" name="TextBox 36">
            <a:extLst>
              <a:ext uri="{FF2B5EF4-FFF2-40B4-BE49-F238E27FC236}">
                <a16:creationId xmlns:a16="http://schemas.microsoft.com/office/drawing/2014/main" id="{0AC0B354-195E-41DE-AEB0-7CFD3D2C3DEF}"/>
              </a:ext>
            </a:extLst>
          </p:cNvPr>
          <p:cNvSpPr txBox="1"/>
          <p:nvPr/>
        </p:nvSpPr>
        <p:spPr>
          <a:xfrm>
            <a:off x="5158444" y="1668939"/>
            <a:ext cx="2286000" cy="461665"/>
          </a:xfrm>
          <a:prstGeom prst="rect">
            <a:avLst/>
          </a:prstGeom>
          <a:noFill/>
        </p:spPr>
        <p:txBody>
          <a:bodyPr wrap="square" rtlCol="0">
            <a:spAutoFit/>
          </a:bodyPr>
          <a:lstStyle/>
          <a:p>
            <a:r>
              <a:rPr lang="en-GB" sz="2400" b="1" dirty="0">
                <a:latin typeface="Berlin Sans FB" panose="020E0602020502020306" pitchFamily="34" charset="0"/>
              </a:rPr>
              <a:t>Food Science </a:t>
            </a:r>
          </a:p>
        </p:txBody>
      </p:sp>
      <p:sp>
        <p:nvSpPr>
          <p:cNvPr id="38" name="TextBox 37">
            <a:extLst>
              <a:ext uri="{FF2B5EF4-FFF2-40B4-BE49-F238E27FC236}">
                <a16:creationId xmlns:a16="http://schemas.microsoft.com/office/drawing/2014/main" id="{58019D75-D76F-4875-BB74-F4095BADA6C1}"/>
              </a:ext>
            </a:extLst>
          </p:cNvPr>
          <p:cNvSpPr txBox="1"/>
          <p:nvPr/>
        </p:nvSpPr>
        <p:spPr>
          <a:xfrm>
            <a:off x="4716391" y="2426402"/>
            <a:ext cx="2460264" cy="830997"/>
          </a:xfrm>
          <a:prstGeom prst="rect">
            <a:avLst/>
          </a:prstGeom>
          <a:noFill/>
        </p:spPr>
        <p:txBody>
          <a:bodyPr wrap="square" rtlCol="0">
            <a:spAutoFit/>
          </a:bodyPr>
          <a:lstStyle/>
          <a:p>
            <a:r>
              <a:rPr lang="en-GB" sz="2400" b="1" dirty="0">
                <a:latin typeface="Berlin Sans FB" panose="020E0602020502020306" pitchFamily="34" charset="0"/>
              </a:rPr>
              <a:t>Human Nutrition</a:t>
            </a:r>
          </a:p>
        </p:txBody>
      </p:sp>
      <p:sp>
        <p:nvSpPr>
          <p:cNvPr id="39" name="TextBox 38">
            <a:extLst>
              <a:ext uri="{FF2B5EF4-FFF2-40B4-BE49-F238E27FC236}">
                <a16:creationId xmlns:a16="http://schemas.microsoft.com/office/drawing/2014/main" id="{B4FEC508-D2BA-4E1B-8F6C-36E4BF9A3E54}"/>
              </a:ext>
            </a:extLst>
          </p:cNvPr>
          <p:cNvSpPr txBox="1"/>
          <p:nvPr/>
        </p:nvSpPr>
        <p:spPr>
          <a:xfrm>
            <a:off x="6483933" y="2689454"/>
            <a:ext cx="4111919" cy="830997"/>
          </a:xfrm>
          <a:prstGeom prst="rect">
            <a:avLst/>
          </a:prstGeom>
          <a:noFill/>
        </p:spPr>
        <p:txBody>
          <a:bodyPr wrap="square" rtlCol="0">
            <a:spAutoFit/>
          </a:bodyPr>
          <a:lstStyle/>
          <a:p>
            <a:pPr algn="ctr"/>
            <a:r>
              <a:rPr lang="en-GB" sz="2400" b="1" dirty="0">
                <a:latin typeface="Berlin Sans FB" panose="020E0602020502020306" pitchFamily="34" charset="0"/>
              </a:rPr>
              <a:t>Food Business Management</a:t>
            </a:r>
          </a:p>
        </p:txBody>
      </p:sp>
      <p:sp>
        <p:nvSpPr>
          <p:cNvPr id="40" name="TextBox 39">
            <a:extLst>
              <a:ext uri="{FF2B5EF4-FFF2-40B4-BE49-F238E27FC236}">
                <a16:creationId xmlns:a16="http://schemas.microsoft.com/office/drawing/2014/main" id="{8175634B-6B67-40B9-8650-D725F34D496F}"/>
              </a:ext>
            </a:extLst>
          </p:cNvPr>
          <p:cNvSpPr txBox="1"/>
          <p:nvPr/>
        </p:nvSpPr>
        <p:spPr>
          <a:xfrm>
            <a:off x="483382" y="3142637"/>
            <a:ext cx="3913415" cy="830997"/>
          </a:xfrm>
          <a:prstGeom prst="rect">
            <a:avLst/>
          </a:prstGeom>
          <a:noFill/>
        </p:spPr>
        <p:txBody>
          <a:bodyPr wrap="square" rtlCol="0">
            <a:spAutoFit/>
          </a:bodyPr>
          <a:lstStyle/>
          <a:p>
            <a:pPr algn="ctr"/>
            <a:r>
              <a:rPr lang="en-GB" sz="2400" b="1" dirty="0">
                <a:latin typeface="Berlin Sans FB" panose="020E0602020502020306" pitchFamily="34" charset="0"/>
              </a:rPr>
              <a:t>Food Technology &amp; Product Development</a:t>
            </a:r>
          </a:p>
        </p:txBody>
      </p:sp>
      <p:sp>
        <p:nvSpPr>
          <p:cNvPr id="41" name="TextBox 40">
            <a:extLst>
              <a:ext uri="{FF2B5EF4-FFF2-40B4-BE49-F238E27FC236}">
                <a16:creationId xmlns:a16="http://schemas.microsoft.com/office/drawing/2014/main" id="{33661EA2-1D1D-4048-A8E7-A893F62FD05A}"/>
              </a:ext>
            </a:extLst>
          </p:cNvPr>
          <p:cNvSpPr txBox="1"/>
          <p:nvPr/>
        </p:nvSpPr>
        <p:spPr>
          <a:xfrm>
            <a:off x="7546109" y="3963006"/>
            <a:ext cx="4640489" cy="461665"/>
          </a:xfrm>
          <a:prstGeom prst="rect">
            <a:avLst/>
          </a:prstGeom>
          <a:noFill/>
        </p:spPr>
        <p:txBody>
          <a:bodyPr wrap="square" rtlCol="0">
            <a:spAutoFit/>
          </a:bodyPr>
          <a:lstStyle/>
          <a:p>
            <a:pPr algn="ctr"/>
            <a:r>
              <a:rPr lang="en-GB" sz="2400" b="1" dirty="0">
                <a:latin typeface="Berlin Sans FB" panose="020E0602020502020306" pitchFamily="34" charset="0"/>
              </a:rPr>
              <a:t>Food </a:t>
            </a:r>
            <a:r>
              <a:rPr lang="en-GB" sz="2400" b="1" dirty="0" smtClean="0">
                <a:latin typeface="Berlin Sans FB" panose="020E0602020502020306" pitchFamily="34" charset="0"/>
              </a:rPr>
              <a:t>Marketing</a:t>
            </a:r>
            <a:endParaRPr lang="en-GB" sz="2400" b="1" dirty="0">
              <a:latin typeface="Berlin Sans FB" panose="020E0602020502020306" pitchFamily="34" charset="0"/>
            </a:endParaRPr>
          </a:p>
        </p:txBody>
      </p:sp>
      <p:sp>
        <p:nvSpPr>
          <p:cNvPr id="44" name="TextBox 43">
            <a:extLst>
              <a:ext uri="{FF2B5EF4-FFF2-40B4-BE49-F238E27FC236}">
                <a16:creationId xmlns:a16="http://schemas.microsoft.com/office/drawing/2014/main" id="{28E16286-6C3D-402B-B873-E42ABA94F390}"/>
              </a:ext>
            </a:extLst>
          </p:cNvPr>
          <p:cNvSpPr txBox="1"/>
          <p:nvPr/>
        </p:nvSpPr>
        <p:spPr>
          <a:xfrm>
            <a:off x="2530765" y="4377398"/>
            <a:ext cx="2782455" cy="830997"/>
          </a:xfrm>
          <a:prstGeom prst="rect">
            <a:avLst/>
          </a:prstGeom>
          <a:noFill/>
        </p:spPr>
        <p:txBody>
          <a:bodyPr wrap="square" rtlCol="0">
            <a:spAutoFit/>
          </a:bodyPr>
          <a:lstStyle/>
          <a:p>
            <a:pPr algn="ctr"/>
            <a:r>
              <a:rPr lang="en-GB" sz="2400" b="1" dirty="0">
                <a:latin typeface="Berlin Sans FB" panose="020E0602020502020306" pitchFamily="34" charset="0"/>
              </a:rPr>
              <a:t>Nutritional Therapy</a:t>
            </a:r>
          </a:p>
        </p:txBody>
      </p:sp>
      <p:sp>
        <p:nvSpPr>
          <p:cNvPr id="45" name="TextBox 44">
            <a:extLst>
              <a:ext uri="{FF2B5EF4-FFF2-40B4-BE49-F238E27FC236}">
                <a16:creationId xmlns:a16="http://schemas.microsoft.com/office/drawing/2014/main" id="{3D5C5D48-0146-44A0-B762-8D93E9412DC9}"/>
              </a:ext>
            </a:extLst>
          </p:cNvPr>
          <p:cNvSpPr txBox="1"/>
          <p:nvPr/>
        </p:nvSpPr>
        <p:spPr>
          <a:xfrm>
            <a:off x="4544291" y="3519092"/>
            <a:ext cx="4100598" cy="461665"/>
          </a:xfrm>
          <a:prstGeom prst="rect">
            <a:avLst/>
          </a:prstGeom>
          <a:noFill/>
        </p:spPr>
        <p:txBody>
          <a:bodyPr wrap="square" rtlCol="0">
            <a:spAutoFit/>
          </a:bodyPr>
          <a:lstStyle/>
          <a:p>
            <a:pPr algn="ctr"/>
            <a:r>
              <a:rPr lang="en-GB" sz="2400" b="1" dirty="0">
                <a:latin typeface="Berlin Sans FB" panose="020E0602020502020306" pitchFamily="34" charset="0"/>
              </a:rPr>
              <a:t>Nutrition &amp; Public Health</a:t>
            </a:r>
          </a:p>
        </p:txBody>
      </p:sp>
      <p:sp>
        <p:nvSpPr>
          <p:cNvPr id="46" name="TextBox 45">
            <a:extLst>
              <a:ext uri="{FF2B5EF4-FFF2-40B4-BE49-F238E27FC236}">
                <a16:creationId xmlns:a16="http://schemas.microsoft.com/office/drawing/2014/main" id="{78A73298-23F8-48CB-8627-B8642DF83E8F}"/>
              </a:ext>
            </a:extLst>
          </p:cNvPr>
          <p:cNvSpPr txBox="1"/>
          <p:nvPr/>
        </p:nvSpPr>
        <p:spPr>
          <a:xfrm>
            <a:off x="5987715" y="1172700"/>
            <a:ext cx="5520792" cy="461665"/>
          </a:xfrm>
          <a:prstGeom prst="rect">
            <a:avLst/>
          </a:prstGeom>
          <a:noFill/>
        </p:spPr>
        <p:txBody>
          <a:bodyPr wrap="square" rtlCol="0">
            <a:spAutoFit/>
          </a:bodyPr>
          <a:lstStyle/>
          <a:p>
            <a:pPr algn="ctr"/>
            <a:r>
              <a:rPr lang="en-GB" sz="2400" b="1" dirty="0">
                <a:latin typeface="Berlin Sans FB" panose="020E0602020502020306" pitchFamily="34" charset="0"/>
              </a:rPr>
              <a:t>Food Science &amp; Innovation</a:t>
            </a:r>
          </a:p>
        </p:txBody>
      </p:sp>
      <p:pic>
        <p:nvPicPr>
          <p:cNvPr id="12" name="Picture 8" descr="Image result for medicine degree">
            <a:extLst>
              <a:ext uri="{FF2B5EF4-FFF2-40B4-BE49-F238E27FC236}">
                <a16:creationId xmlns:a16="http://schemas.microsoft.com/office/drawing/2014/main" id="{EC55EEB2-C0F2-4AD8-B203-CAC0B72780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49" r="32998" b="-5"/>
          <a:stretch/>
        </p:blipFill>
        <p:spPr bwMode="auto">
          <a:xfrm>
            <a:off x="10067635" y="1505207"/>
            <a:ext cx="2017367" cy="163743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pic>
        <p:nvPicPr>
          <p:cNvPr id="13" name="Picture 2" descr="Image result for science a level">
            <a:extLst>
              <a:ext uri="{FF2B5EF4-FFF2-40B4-BE49-F238E27FC236}">
                <a16:creationId xmlns:a16="http://schemas.microsoft.com/office/drawing/2014/main" id="{6DA85721-CD0E-44AA-A54B-F2963A673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787" r="1431" b="-1"/>
          <a:stretch/>
        </p:blipFill>
        <p:spPr bwMode="auto">
          <a:xfrm>
            <a:off x="58504" y="5033818"/>
            <a:ext cx="2261179" cy="1896116"/>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pic>
        <p:nvPicPr>
          <p:cNvPr id="14" name="Picture 4" descr="Image result for biomedicine">
            <a:extLst>
              <a:ext uri="{FF2B5EF4-FFF2-40B4-BE49-F238E27FC236}">
                <a16:creationId xmlns:a16="http://schemas.microsoft.com/office/drawing/2014/main" id="{08A62CEA-69A0-4A7E-A4FA-CFA4B083A997}"/>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5969" r="16201" b="-4"/>
          <a:stretch/>
        </p:blipFill>
        <p:spPr bwMode="auto">
          <a:xfrm>
            <a:off x="9282545" y="4525818"/>
            <a:ext cx="2476884" cy="2269258"/>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0" descr="Image result for dietician">
            <a:extLst>
              <a:ext uri="{FF2B5EF4-FFF2-40B4-BE49-F238E27FC236}">
                <a16:creationId xmlns:a16="http://schemas.microsoft.com/office/drawing/2014/main" id="{5922ED40-1311-4617-B8EB-0A5ECAA222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271" r="5" b="5"/>
          <a:stretch/>
        </p:blipFill>
        <p:spPr bwMode="auto">
          <a:xfrm>
            <a:off x="5452007" y="5029319"/>
            <a:ext cx="3339830" cy="1765757"/>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6" descr="Image result for sport science">
            <a:extLst>
              <a:ext uri="{FF2B5EF4-FFF2-40B4-BE49-F238E27FC236}">
                <a16:creationId xmlns:a16="http://schemas.microsoft.com/office/drawing/2014/main" id="{90E63059-EA8B-40F3-800E-33DE1EAFA7A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774" r="19474" b="-2"/>
          <a:stretch/>
        </p:blipFill>
        <p:spPr bwMode="auto">
          <a:xfrm>
            <a:off x="2689744" y="5170680"/>
            <a:ext cx="2336799" cy="1719977"/>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82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938C16-4B30-4CA5-88C0-F5111375E7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30" b="94136" l="0" r="89924">
                        <a14:foregroundMark x1="21558" y1="26349" x2="26538" y2="24238"/>
                        <a14:foregroundMark x1="26538" y1="24238" x2="31869" y2="26974"/>
                        <a14:foregroundMark x1="31869" y1="26974" x2="32630" y2="33698"/>
                        <a14:foregroundMark x1="32630" y1="33698" x2="28764" y2="38389"/>
                        <a14:foregroundMark x1="28764" y1="38389" x2="23784" y2="41595"/>
                        <a14:foregroundMark x1="23784" y1="41595" x2="23667" y2="48475"/>
                        <a14:foregroundMark x1="23667" y1="48475" x2="18336" y2="70602"/>
                        <a14:foregroundMark x1="32513" y1="42768" x2="27709" y2="46677"/>
                        <a14:foregroundMark x1="27709" y1="46677" x2="25015" y2="52776"/>
                        <a14:foregroundMark x1="25015" y1="52776" x2="16930" y2="54574"/>
                        <a14:foregroundMark x1="28705" y1="51134" x2="24780" y2="55356"/>
                        <a14:foregroundMark x1="24780" y1="55356" x2="25600" y2="62236"/>
                        <a14:foregroundMark x1="25600" y1="62236" x2="30931" y2="74511"/>
                        <a14:foregroundMark x1="30931" y1="74511" x2="31517" y2="74511"/>
                        <a14:foregroundMark x1="9783" y1="81626" x2="0" y2="89289"/>
                        <a14:foregroundMark x1="7967" y1="87412" x2="117" y2="94136"/>
                      </a14:backgroundRemoval>
                    </a14:imgEffect>
                  </a14:imgLayer>
                </a14:imgProps>
              </a:ext>
            </a:extLst>
          </a:blip>
          <a:stretch>
            <a:fillRect/>
          </a:stretch>
        </p:blipFill>
        <p:spPr>
          <a:xfrm>
            <a:off x="64662" y="1269243"/>
            <a:ext cx="5630083" cy="4218439"/>
          </a:xfrm>
          <a:prstGeom prst="rect">
            <a:avLst/>
          </a:prstGeom>
        </p:spPr>
      </p:pic>
      <p:sp>
        <p:nvSpPr>
          <p:cNvPr id="2" name="Title 1"/>
          <p:cNvSpPr>
            <a:spLocks noGrp="1"/>
          </p:cNvSpPr>
          <p:nvPr>
            <p:ph type="title"/>
          </p:nvPr>
        </p:nvSpPr>
        <p:spPr>
          <a:xfrm>
            <a:off x="838200" y="180404"/>
            <a:ext cx="10515600" cy="1463672"/>
          </a:xfrm>
        </p:spPr>
        <p:txBody>
          <a:bodyPr>
            <a:normAutofit fontScale="90000"/>
          </a:bodyPr>
          <a:lstStyle/>
          <a:p>
            <a:r>
              <a:rPr lang="en-US" dirty="0">
                <a:solidFill>
                  <a:srgbClr val="002060"/>
                </a:solidFill>
                <a:latin typeface="Berlin Sans FB" panose="020E0602020502020306" pitchFamily="34" charset="0"/>
              </a:rPr>
              <a:t>Where can it take me for a career</a:t>
            </a:r>
            <a:r>
              <a:rPr lang="en-US" dirty="0" smtClean="0">
                <a:latin typeface="Berlin Sans FB" panose="020E0602020502020306" pitchFamily="34" charset="0"/>
              </a:rPr>
              <a:t>?</a:t>
            </a:r>
            <a:br>
              <a:rPr lang="en-US" dirty="0" smtClean="0">
                <a:latin typeface="Berlin Sans FB" panose="020E0602020502020306" pitchFamily="34" charset="0"/>
              </a:rPr>
            </a:br>
            <a:r>
              <a:rPr lang="en-US" sz="3600" dirty="0">
                <a:latin typeface="Berlin Sans FB" panose="020E0602020502020306" pitchFamily="34" charset="0"/>
              </a:rPr>
              <a:t>Food Preparation and Nutrition GCSE provides an excellent grounding in practical food skills and nutrition that you will use every day, no matter what career choice.</a:t>
            </a:r>
            <a:endParaRPr lang="en-GB" sz="3600" dirty="0">
              <a:latin typeface="Berlin Sans FB" panose="020E0602020502020306" pitchFamily="34" charset="0"/>
            </a:endParaRPr>
          </a:p>
        </p:txBody>
      </p:sp>
      <p:pic>
        <p:nvPicPr>
          <p:cNvPr id="9" name="Picture 8">
            <a:extLst>
              <a:ext uri="{FF2B5EF4-FFF2-40B4-BE49-F238E27FC236}">
                <a16:creationId xmlns:a16="http://schemas.microsoft.com/office/drawing/2014/main" id="{F296142B-FDA3-4187-88CB-6AA386F0EAF6}"/>
              </a:ext>
            </a:extLst>
          </p:cNvPr>
          <p:cNvPicPr>
            <a:picLocks noChangeAspect="1"/>
          </p:cNvPicPr>
          <p:nvPr/>
        </p:nvPicPr>
        <p:blipFill>
          <a:blip r:embed="rId4"/>
          <a:stretch>
            <a:fillRect/>
          </a:stretch>
        </p:blipFill>
        <p:spPr>
          <a:xfrm>
            <a:off x="3241964" y="2425290"/>
            <a:ext cx="8774546" cy="4432710"/>
          </a:xfrm>
          <a:prstGeom prst="rect">
            <a:avLst/>
          </a:prstGeom>
        </p:spPr>
      </p:pic>
      <p:sp>
        <p:nvSpPr>
          <p:cNvPr id="4" name="TextBox 3"/>
          <p:cNvSpPr txBox="1"/>
          <p:nvPr/>
        </p:nvSpPr>
        <p:spPr>
          <a:xfrm>
            <a:off x="64662" y="4516577"/>
            <a:ext cx="3177302" cy="2246769"/>
          </a:xfrm>
          <a:prstGeom prst="rect">
            <a:avLst/>
          </a:prstGeom>
          <a:noFill/>
        </p:spPr>
        <p:txBody>
          <a:bodyPr wrap="square" rtlCol="0">
            <a:spAutoFit/>
          </a:bodyPr>
          <a:lstStyle/>
          <a:p>
            <a:r>
              <a:rPr lang="en-US" sz="2800" dirty="0">
                <a:latin typeface="Berlin Sans FB" panose="020E0602020502020306" pitchFamily="34" charset="0"/>
              </a:rPr>
              <a:t>The course could also lead to a whole host of careers in the hospitality industry.</a:t>
            </a:r>
            <a:endParaRPr lang="en-GB" sz="2800" dirty="0"/>
          </a:p>
        </p:txBody>
      </p:sp>
    </p:spTree>
    <p:extLst>
      <p:ext uri="{BB962C8B-B14F-4D97-AF65-F5344CB8AC3E}">
        <p14:creationId xmlns:p14="http://schemas.microsoft.com/office/powerpoint/2010/main" val="1037428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8" name="Picture 6" descr="The 30 Most Healthy Foods to Eat: A Healthy Food List | Real Simple">
            <a:extLst>
              <a:ext uri="{FF2B5EF4-FFF2-40B4-BE49-F238E27FC236}">
                <a16:creationId xmlns:a16="http://schemas.microsoft.com/office/drawing/2014/main" id="{1FED18C3-0C4D-4FB5-BC7E-CA9C2641C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2" r="17769"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0" name="Freeform: Shape 22">
            <a:extLst>
              <a:ext uri="{FF2B5EF4-FFF2-40B4-BE49-F238E27FC236}">
                <a16:creationId xmlns:a16="http://schemas.microsoft.com/office/drawing/2014/main" id="{5FDF4720-5445-47BE-89FE-E40D1AE6F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Freeform: Shape 24">
            <a:extLst>
              <a:ext uri="{FF2B5EF4-FFF2-40B4-BE49-F238E27FC236}">
                <a16:creationId xmlns:a16="http://schemas.microsoft.com/office/drawing/2014/main" id="{AC8710B4-A815-4082-9E4F-F13A00070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4624FEDE-7134-4ABD-A285-2AE31E6990F2}"/>
              </a:ext>
            </a:extLst>
          </p:cNvPr>
          <p:cNvSpPr/>
          <p:nvPr/>
        </p:nvSpPr>
        <p:spPr>
          <a:xfrm>
            <a:off x="6249217" y="5469881"/>
            <a:ext cx="5666088" cy="1100523"/>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t">
            <a:noAutofit/>
          </a:bodyPr>
          <a:lstStyle/>
          <a:p>
            <a:pPr>
              <a:lnSpc>
                <a:spcPct val="90000"/>
              </a:lnSpc>
              <a:spcAft>
                <a:spcPts val="600"/>
              </a:spcAft>
            </a:pPr>
            <a:r>
              <a:rPr lang="en-US" sz="2400" dirty="0">
                <a:solidFill>
                  <a:schemeClr val="bg1"/>
                </a:solidFill>
                <a:latin typeface="Berlin Sans FB" panose="020E0602020502020306" pitchFamily="34" charset="0"/>
              </a:rPr>
              <a:t>If you answered yes to these questions, then Food Preparation and Nutrition is the course for you!</a:t>
            </a:r>
          </a:p>
        </p:txBody>
      </p:sp>
      <p:sp>
        <p:nvSpPr>
          <p:cNvPr id="5" name="Rectangle 4">
            <a:extLst>
              <a:ext uri="{FF2B5EF4-FFF2-40B4-BE49-F238E27FC236}">
                <a16:creationId xmlns:a16="http://schemas.microsoft.com/office/drawing/2014/main" id="{9865A03B-4A75-4F81-B6BB-499405F5FAAC}"/>
              </a:ext>
            </a:extLst>
          </p:cNvPr>
          <p:cNvSpPr/>
          <p:nvPr/>
        </p:nvSpPr>
        <p:spPr>
          <a:xfrm>
            <a:off x="331303" y="257481"/>
            <a:ext cx="3723862" cy="1800493"/>
          </a:xfrm>
          <a:prstGeom prst="rect">
            <a:avLst/>
          </a:prstGeom>
        </p:spPr>
        <p:txBody>
          <a:bodyPr wrap="square">
            <a:spAutoFit/>
          </a:bodyPr>
          <a:lstStyle/>
          <a:p>
            <a:pPr>
              <a:spcAft>
                <a:spcPts val="600"/>
              </a:spcAft>
            </a:pPr>
            <a:endParaRPr lang="en-GB" sz="2400">
              <a:latin typeface="Ink Free" panose="03080402000500000000" pitchFamily="66" charset="0"/>
            </a:endParaRPr>
          </a:p>
          <a:p>
            <a:pPr>
              <a:spcAft>
                <a:spcPts val="600"/>
              </a:spcAft>
            </a:pPr>
            <a:endParaRPr lang="en-GB" sz="2400">
              <a:latin typeface="Ink Free" panose="03080402000500000000" pitchFamily="66" charset="0"/>
            </a:endParaRPr>
          </a:p>
          <a:p>
            <a:pPr>
              <a:spcAft>
                <a:spcPts val="600"/>
              </a:spcAft>
            </a:pPr>
            <a:endParaRPr lang="en-GB" sz="2400">
              <a:latin typeface="Ink Free" panose="03080402000500000000" pitchFamily="66" charset="0"/>
            </a:endParaRPr>
          </a:p>
          <a:p>
            <a:pPr>
              <a:spcAft>
                <a:spcPts val="600"/>
              </a:spcAft>
            </a:pPr>
            <a:endParaRPr lang="en-GB" sz="2400">
              <a:latin typeface="Ink Free" panose="03080402000500000000" pitchFamily="66" charset="0"/>
            </a:endParaRPr>
          </a:p>
        </p:txBody>
      </p:sp>
      <p:sp>
        <p:nvSpPr>
          <p:cNvPr id="10" name="Rectangle 9">
            <a:extLst>
              <a:ext uri="{FF2B5EF4-FFF2-40B4-BE49-F238E27FC236}">
                <a16:creationId xmlns:a16="http://schemas.microsoft.com/office/drawing/2014/main" id="{8C1E367D-ADCA-4A59-A5A4-7C7CDFB69359}"/>
              </a:ext>
            </a:extLst>
          </p:cNvPr>
          <p:cNvSpPr/>
          <p:nvPr/>
        </p:nvSpPr>
        <p:spPr>
          <a:xfrm rot="10800000" flipV="1">
            <a:off x="238537" y="42038"/>
            <a:ext cx="5049385" cy="4632037"/>
          </a:xfrm>
          <a:prstGeom prst="rect">
            <a:avLst/>
          </a:prstGeom>
        </p:spPr>
        <p:txBody>
          <a:bodyPr wrap="square">
            <a:spAutoFit/>
          </a:bodyPr>
          <a:lstStyle/>
          <a:p>
            <a:pPr marL="457200" indent="-457200">
              <a:spcAft>
                <a:spcPts val="600"/>
              </a:spcAft>
              <a:buFont typeface="Arial" panose="020B0604020202020204" pitchFamily="34" charset="0"/>
              <a:buChar char="•"/>
            </a:pPr>
            <a:r>
              <a:rPr lang="en-GB" sz="2800" dirty="0">
                <a:latin typeface="Berlin Sans FB" panose="020E0602020502020306" pitchFamily="34" charset="0"/>
              </a:rPr>
              <a:t>Are you interested in current food and nutrition issues?</a:t>
            </a:r>
          </a:p>
          <a:p>
            <a:pPr marL="457200" indent="-457200">
              <a:spcAft>
                <a:spcPts val="600"/>
              </a:spcAft>
              <a:buFont typeface="Arial" panose="020B0604020202020204" pitchFamily="34" charset="0"/>
              <a:buChar char="•"/>
            </a:pPr>
            <a:r>
              <a:rPr lang="en-GB" sz="2800" dirty="0">
                <a:latin typeface="Berlin Sans FB" panose="020E0602020502020306" pitchFamily="34" charset="0"/>
              </a:rPr>
              <a:t>Do you enjoy working with food?</a:t>
            </a:r>
          </a:p>
          <a:p>
            <a:pPr marL="457200" indent="-457200">
              <a:spcAft>
                <a:spcPts val="600"/>
              </a:spcAft>
              <a:buFont typeface="Arial" panose="020B0604020202020204" pitchFamily="34" charset="0"/>
              <a:buChar char="•"/>
            </a:pPr>
            <a:r>
              <a:rPr lang="en-GB" sz="2800" dirty="0">
                <a:latin typeface="Berlin Sans FB" panose="020E0602020502020306" pitchFamily="34" charset="0"/>
              </a:rPr>
              <a:t>Do you Like a practical challenge? </a:t>
            </a:r>
          </a:p>
          <a:p>
            <a:pPr marL="457200" indent="-457200">
              <a:spcAft>
                <a:spcPts val="600"/>
              </a:spcAft>
              <a:buFont typeface="Arial" panose="020B0604020202020204" pitchFamily="34" charset="0"/>
              <a:buChar char="•"/>
            </a:pPr>
            <a:r>
              <a:rPr lang="en-GB" sz="2800" dirty="0">
                <a:latin typeface="Berlin Sans FB" panose="020E0602020502020306" pitchFamily="34" charset="0"/>
              </a:rPr>
              <a:t>Do you enjoy food science and want to know more about the function of ingredients?</a:t>
            </a:r>
          </a:p>
        </p:txBody>
      </p:sp>
    </p:spTree>
    <p:extLst>
      <p:ext uri="{BB962C8B-B14F-4D97-AF65-F5344CB8AC3E}">
        <p14:creationId xmlns:p14="http://schemas.microsoft.com/office/powerpoint/2010/main" val="37361190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descr="The 30 Most Healthy Foods to Eat: A Healthy Food List | Real Simple">
            <a:extLst>
              <a:ext uri="{FF2B5EF4-FFF2-40B4-BE49-F238E27FC236}">
                <a16:creationId xmlns:a16="http://schemas.microsoft.com/office/drawing/2014/main" id="{D068BA51-9587-4B15-9429-FFBE63FFEB1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6998" r="20765" b="-1"/>
          <a:stretch/>
        </p:blipFill>
        <p:spPr bwMode="auto">
          <a:xfrm>
            <a:off x="5797543" y="10"/>
            <a:ext cx="6394152"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4" name="Picture 11">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TextBox 2">
            <a:extLst>
              <a:ext uri="{FF2B5EF4-FFF2-40B4-BE49-F238E27FC236}">
                <a16:creationId xmlns:a16="http://schemas.microsoft.com/office/drawing/2014/main" id="{C404FB14-44DF-4635-ACFB-0DDF8316EF88}"/>
              </a:ext>
            </a:extLst>
          </p:cNvPr>
          <p:cNvSpPr txBox="1"/>
          <p:nvPr/>
        </p:nvSpPr>
        <p:spPr>
          <a:xfrm>
            <a:off x="406400" y="2850571"/>
            <a:ext cx="5050971" cy="2026229"/>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oAutofit/>
          </a:bodyPr>
          <a:lstStyle/>
          <a:p>
            <a:pPr>
              <a:lnSpc>
                <a:spcPct val="90000"/>
              </a:lnSpc>
              <a:spcAft>
                <a:spcPts val="600"/>
              </a:spcAft>
            </a:pPr>
            <a:r>
              <a:rPr lang="en-US" sz="2400" b="1" dirty="0">
                <a:solidFill>
                  <a:srgbClr val="000000"/>
                </a:solidFill>
                <a:latin typeface="Berlin Sans FB" panose="020E0602020502020306" pitchFamily="34" charset="0"/>
              </a:rPr>
              <a:t>Exam Board: AQA Syllabus 8585 </a:t>
            </a:r>
            <a:endParaRPr lang="en-US" sz="2400" dirty="0">
              <a:solidFill>
                <a:srgbClr val="000000"/>
              </a:solidFill>
              <a:latin typeface="Berlin Sans FB" panose="020E0602020502020306" pitchFamily="34" charset="0"/>
            </a:endParaRPr>
          </a:p>
          <a:p>
            <a:pPr>
              <a:lnSpc>
                <a:spcPct val="90000"/>
              </a:lnSpc>
              <a:spcAft>
                <a:spcPts val="600"/>
              </a:spcAft>
            </a:pPr>
            <a:r>
              <a:rPr lang="en-US" sz="2400" u="sng" dirty="0">
                <a:solidFill>
                  <a:srgbClr val="000000"/>
                </a:solidFill>
                <a:latin typeface="Berlin Sans FB" panose="020E0602020502020306" pitchFamily="34" charset="0"/>
                <a:hlinkClick r:id="rId4"/>
              </a:rPr>
              <a:t>www.aqa.org.uk/subjects/food-preparation-and-nutrition/gcse/food-preparation-and-nutrition-8585</a:t>
            </a:r>
            <a:endParaRPr lang="en-US" sz="2400" dirty="0">
              <a:solidFill>
                <a:srgbClr val="000000"/>
              </a:solidFill>
              <a:latin typeface="Berlin Sans FB" panose="020E0602020502020306" pitchFamily="34" charset="0"/>
            </a:endParaRPr>
          </a:p>
        </p:txBody>
      </p:sp>
      <p:sp>
        <p:nvSpPr>
          <p:cNvPr id="6" name="TextBox 5">
            <a:extLst>
              <a:ext uri="{FF2B5EF4-FFF2-40B4-BE49-F238E27FC236}">
                <a16:creationId xmlns:a16="http://schemas.microsoft.com/office/drawing/2014/main" id="{8A178FC8-78D6-4A0A-A04F-98D91102803E}"/>
              </a:ext>
            </a:extLst>
          </p:cNvPr>
          <p:cNvSpPr txBox="1"/>
          <p:nvPr/>
        </p:nvSpPr>
        <p:spPr>
          <a:xfrm>
            <a:off x="406400" y="435429"/>
            <a:ext cx="5050971"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If you would like any further information about the course please email:</a:t>
            </a:r>
            <a:endParaRPr lang="en-GB" dirty="0">
              <a:latin typeface="Berlin Sans FB" panose="020E0602020502020306" pitchFamily="34" charset="0"/>
            </a:endParaRPr>
          </a:p>
        </p:txBody>
      </p:sp>
    </p:spTree>
    <p:extLst>
      <p:ext uri="{BB962C8B-B14F-4D97-AF65-F5344CB8AC3E}">
        <p14:creationId xmlns:p14="http://schemas.microsoft.com/office/powerpoint/2010/main" val="68823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6" descr="Image preview">
            <a:extLst>
              <a:ext uri="{FF2B5EF4-FFF2-40B4-BE49-F238E27FC236}">
                <a16:creationId xmlns:a16="http://schemas.microsoft.com/office/drawing/2014/main" id="{EF3192BB-C79B-4AA4-8221-BB4A1268D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26" r="-1" b="46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7">
            <a:extLst>
              <a:ext uri="{FF2B5EF4-FFF2-40B4-BE49-F238E27FC236}">
                <a16:creationId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95FEA562-4964-4231-9DF9-3CB02B49B174}"/>
              </a:ext>
            </a:extLst>
          </p:cNvPr>
          <p:cNvSpPr/>
          <p:nvPr/>
        </p:nvSpPr>
        <p:spPr>
          <a:xfrm>
            <a:off x="188572" y="4275030"/>
            <a:ext cx="9675864" cy="1820970"/>
          </a:xfrm>
          <a:prstGeom prst="rect">
            <a:avLst/>
          </a:prstGeom>
        </p:spPr>
        <p:txBody>
          <a:bodyPr vert="horz" lIns="91440" tIns="45720" rIns="91440" bIns="45720" rtlCol="0">
            <a:normAutofit/>
          </a:bodyPr>
          <a:lstStyle/>
          <a:p>
            <a:pPr>
              <a:lnSpc>
                <a:spcPct val="90000"/>
              </a:lnSpc>
              <a:spcAft>
                <a:spcPts val="600"/>
              </a:spcAft>
            </a:pPr>
            <a:r>
              <a:rPr lang="en-US" sz="2800" dirty="0">
                <a:latin typeface="Berlin Sans FB" panose="020E0602020502020306" pitchFamily="34" charset="0"/>
              </a:rPr>
              <a:t>GCSE Food Preparation and Nutrition is a practical based -  hands on course which focuses on nurturing your practical cookery skills to give you a strong understanding of nutrition and food science.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09596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0DF40B2-80F7-4E71-B46C-284163F365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ACB777-E63B-4B86-8B6A-3A0EC4A884D3}"/>
              </a:ext>
            </a:extLst>
          </p:cNvPr>
          <p:cNvSpPr/>
          <p:nvPr/>
        </p:nvSpPr>
        <p:spPr>
          <a:xfrm>
            <a:off x="215345" y="126156"/>
            <a:ext cx="4579695" cy="6605687"/>
          </a:xfrm>
          <a:prstGeom prst="rect">
            <a:avLst/>
          </a:prstGeom>
          <a:solidFill>
            <a:schemeClr val="bg1"/>
          </a:solidFill>
        </p:spPr>
        <p:txBody>
          <a:bodyPr vert="horz" lIns="91440" tIns="45720" rIns="91440" bIns="45720" rtlCol="0">
            <a:noAutofit/>
          </a:bodyPr>
          <a:lstStyle/>
          <a:p>
            <a:pPr>
              <a:lnSpc>
                <a:spcPct val="90000"/>
              </a:lnSpc>
              <a:spcAft>
                <a:spcPts val="600"/>
              </a:spcAft>
            </a:pPr>
            <a:r>
              <a:rPr lang="en-US" sz="2600" b="1" dirty="0">
                <a:latin typeface="Berlin Sans FB" panose="020E0602020502020306" pitchFamily="34" charset="0"/>
              </a:rPr>
              <a:t>What will you learn? </a:t>
            </a:r>
          </a:p>
          <a:p>
            <a:pPr>
              <a:lnSpc>
                <a:spcPct val="90000"/>
              </a:lnSpc>
              <a:spcAft>
                <a:spcPts val="600"/>
              </a:spcAft>
            </a:pPr>
            <a:r>
              <a:rPr lang="en-US" sz="2600" dirty="0">
                <a:latin typeface="Berlin Sans FB" panose="020E0602020502020306" pitchFamily="34" charset="0"/>
              </a:rPr>
              <a:t>GCSE Food Preparation and Nutrition will help you to develop a greater understanding of nutrition, food provenance and the working characteristics of food materials.  You’ll also learn about food from around the world, through the study of British and international culinary traditions as well as developing an understanding of where food comes from and the challenges surrounding food security.  You’ll master culinary skills and appreciate the science behind food and cooking. </a:t>
            </a:r>
          </a:p>
        </p:txBody>
      </p:sp>
      <p:pic>
        <p:nvPicPr>
          <p:cNvPr id="3074" name="Picture 2" descr="Image result for plating desserts">
            <a:extLst>
              <a:ext uri="{FF2B5EF4-FFF2-40B4-BE49-F238E27FC236}">
                <a16:creationId xmlns:a16="http://schemas.microsoft.com/office/drawing/2014/main" id="{3FCC2222-50F5-45D5-8E18-350B5A8FF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2" b="1473"/>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0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8357BC-961B-44FE-A315-C2443FC9B175}"/>
              </a:ext>
            </a:extLst>
          </p:cNvPr>
          <p:cNvSpPr/>
          <p:nvPr/>
        </p:nvSpPr>
        <p:spPr>
          <a:xfrm>
            <a:off x="189279" y="273091"/>
            <a:ext cx="11750064" cy="1294072"/>
          </a:xfrm>
          <a:prstGeom prst="rect">
            <a:avLst/>
          </a:prstGeom>
        </p:spPr>
        <p:txBody>
          <a:bodyPr wrap="square">
            <a:spAutoFit/>
          </a:bodyPr>
          <a:lstStyle/>
          <a:p>
            <a:pPr>
              <a:lnSpc>
                <a:spcPct val="115000"/>
              </a:lnSpc>
              <a:spcAft>
                <a:spcPts val="1000"/>
              </a:spcAft>
            </a:pPr>
            <a:r>
              <a:rPr lang="en-GB" b="1" u="sng" dirty="0">
                <a:latin typeface="Berlin Sans FB" panose="020E0602020502020306" pitchFamily="34" charset="0"/>
                <a:ea typeface="Calibri" panose="020F0502020204030204" pitchFamily="34" charset="0"/>
                <a:cs typeface="Times New Roman" panose="02020603050405020304" pitchFamily="18" charset="0"/>
              </a:rPr>
              <a:t>Practical Skills</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Berlin Sans FB" panose="020E0602020502020306" pitchFamily="34" charset="0"/>
                <a:ea typeface="Calibri" panose="020F0502020204030204" pitchFamily="34" charset="0"/>
                <a:cs typeface="Times New Roman" panose="02020603050405020304" pitchFamily="18" charset="0"/>
              </a:rPr>
              <a:t>Throughout the course you will develop a range of practical skills. </a:t>
            </a:r>
          </a:p>
          <a:p>
            <a:pPr>
              <a:lnSpc>
                <a:spcPct val="115000"/>
              </a:lnSpc>
              <a:spcAft>
                <a:spcPts val="1000"/>
              </a:spcAft>
            </a:pPr>
            <a:r>
              <a:rPr lang="en-GB" b="1" dirty="0">
                <a:latin typeface="Berlin Sans FB" panose="020E0602020502020306" pitchFamily="34" charset="0"/>
                <a:ea typeface="Calibri" panose="020F0502020204030204" pitchFamily="34" charset="0"/>
                <a:cs typeface="Times New Roman" panose="02020603050405020304" pitchFamily="18" charset="0"/>
              </a:rPr>
              <a:t>The twelve main skill areas are listed below:</a:t>
            </a:r>
            <a:endParaRPr lang="en-GB" sz="1600" b="1"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098C633-9775-4F0B-B306-96A47410C597}"/>
              </a:ext>
            </a:extLst>
          </p:cNvPr>
          <p:cNvSpPr/>
          <p:nvPr/>
        </p:nvSpPr>
        <p:spPr>
          <a:xfrm>
            <a:off x="189279" y="1665248"/>
            <a:ext cx="3229781" cy="2311787"/>
          </a:xfrm>
          <a:prstGeom prst="rect">
            <a:avLst/>
          </a:prstGeom>
          <a:solidFill>
            <a:srgbClr val="FFCCFF"/>
          </a:solidFill>
        </p:spPr>
        <p:txBody>
          <a:bodyPr wrap="square">
            <a:spAutoFit/>
          </a:bodyPr>
          <a:lstStyle/>
          <a:p>
            <a:pPr marL="342900" lvl="0" indent="-342900">
              <a:lnSpc>
                <a:spcPct val="115000"/>
              </a:lnSpc>
              <a:spcAft>
                <a:spcPts val="0"/>
              </a:spcAft>
              <a:buFont typeface="+mj-lt"/>
              <a:buAutoNum type="arabicPeriod"/>
            </a:pPr>
            <a:r>
              <a:rPr lang="en-GB" b="1" dirty="0">
                <a:latin typeface="Berlin Sans FB" panose="020E0602020502020306" pitchFamily="34" charset="0"/>
                <a:ea typeface="Calibri" panose="020F0502020204030204" pitchFamily="34" charset="0"/>
                <a:cs typeface="Times New Roman" panose="02020603050405020304" pitchFamily="18" charset="0"/>
              </a:rPr>
              <a:t>General practical skills</a:t>
            </a:r>
            <a:r>
              <a:rPr lang="en-GB" dirty="0">
                <a:latin typeface="Berlin Sans FB" panose="020E0602020502020306" pitchFamily="34" charset="0"/>
                <a:ea typeface="Calibri" panose="020F0502020204030204" pitchFamily="34" charset="0"/>
                <a:cs typeface="Times New Roman" panose="02020603050405020304" pitchFamily="18" charset="0"/>
              </a:rPr>
              <a:t> including: weighing, measuring, preparing ingredients and equipment, correct cooking times, testing for readiness and sensory testing.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E051934-3C77-4967-BBBC-E453930F8C57}"/>
              </a:ext>
            </a:extLst>
          </p:cNvPr>
          <p:cNvSpPr/>
          <p:nvPr/>
        </p:nvSpPr>
        <p:spPr>
          <a:xfrm>
            <a:off x="202579" y="4161303"/>
            <a:ext cx="3216481" cy="1037592"/>
          </a:xfrm>
          <a:prstGeom prst="rect">
            <a:avLst/>
          </a:prstGeom>
          <a:solidFill>
            <a:srgbClr val="CCCCFF"/>
          </a:solidFill>
        </p:spPr>
        <p:txBody>
          <a:bodyPr wrap="square">
            <a:spAutoFit/>
          </a:bodyPr>
          <a:lstStyle/>
          <a:p>
            <a:pPr marL="342900" lvl="0" indent="-342900">
              <a:lnSpc>
                <a:spcPct val="115000"/>
              </a:lnSpc>
              <a:spcAft>
                <a:spcPts val="0"/>
              </a:spcAft>
              <a:buFont typeface="+mj-lt"/>
              <a:buAutoNum type="arabicPeriod" startAt="2"/>
            </a:pPr>
            <a:r>
              <a:rPr lang="en-GB" b="1" dirty="0">
                <a:latin typeface="Berlin Sans FB" panose="020E0602020502020306" pitchFamily="34" charset="0"/>
                <a:ea typeface="Calibri" panose="020F0502020204030204" pitchFamily="34" charset="0"/>
                <a:cs typeface="Times New Roman" panose="02020603050405020304" pitchFamily="18" charset="0"/>
              </a:rPr>
              <a:t>Knife skills</a:t>
            </a:r>
            <a:r>
              <a:rPr lang="en-GB" dirty="0">
                <a:latin typeface="Berlin Sans FB" panose="020E0602020502020306" pitchFamily="34" charset="0"/>
                <a:ea typeface="Calibri" panose="020F0502020204030204" pitchFamily="34" charset="0"/>
                <a:cs typeface="Times New Roman" panose="02020603050405020304" pitchFamily="18" charset="0"/>
              </a:rPr>
              <a:t> including: fruit, vegetables, meat fish or alternatives.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126F999-DE1E-4ECB-8141-73A9BA0C86C8}"/>
              </a:ext>
            </a:extLst>
          </p:cNvPr>
          <p:cNvSpPr/>
          <p:nvPr/>
        </p:nvSpPr>
        <p:spPr>
          <a:xfrm>
            <a:off x="207939" y="5383163"/>
            <a:ext cx="3211121" cy="729430"/>
          </a:xfrm>
          <a:prstGeom prst="rect">
            <a:avLst/>
          </a:prstGeom>
          <a:solidFill>
            <a:srgbClr val="CCFF99"/>
          </a:solidFill>
        </p:spPr>
        <p:txBody>
          <a:bodyPr wrap="square">
            <a:spAutoFit/>
          </a:bodyPr>
          <a:lstStyle/>
          <a:p>
            <a:pPr marL="342900" lvl="0" indent="-342900">
              <a:lnSpc>
                <a:spcPct val="115000"/>
              </a:lnSpc>
              <a:spcAft>
                <a:spcPts val="0"/>
              </a:spcAft>
              <a:buFont typeface="+mj-lt"/>
              <a:buAutoNum type="arabicPeriod" startAt="3"/>
            </a:pPr>
            <a:r>
              <a:rPr lang="en-GB" b="1" dirty="0">
                <a:latin typeface="Berlin Sans FB" panose="020E0602020502020306" pitchFamily="34" charset="0"/>
                <a:ea typeface="Calibri" panose="020F0502020204030204" pitchFamily="34" charset="0"/>
                <a:cs typeface="Times New Roman" panose="02020603050405020304" pitchFamily="18" charset="0"/>
              </a:rPr>
              <a:t>Preparing fruit and vegetables</a:t>
            </a:r>
            <a:r>
              <a:rPr lang="en-GB" dirty="0">
                <a:latin typeface="Tempus Sans ITC" panose="04020404030D07020202" pitchFamily="82"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E84671C-7658-430F-9FA7-E1BB931A5489}"/>
              </a:ext>
            </a:extLst>
          </p:cNvPr>
          <p:cNvSpPr/>
          <p:nvPr/>
        </p:nvSpPr>
        <p:spPr>
          <a:xfrm>
            <a:off x="3574075" y="1631497"/>
            <a:ext cx="2762161" cy="1037592"/>
          </a:xfrm>
          <a:prstGeom prst="rect">
            <a:avLst/>
          </a:prstGeom>
          <a:solidFill>
            <a:srgbClr val="FFFF99"/>
          </a:solidFill>
        </p:spPr>
        <p:txBody>
          <a:bodyPr wrap="square">
            <a:spAutoFit/>
          </a:bodyPr>
          <a:lstStyle/>
          <a:p>
            <a:pPr marL="342900" lvl="0" indent="-342900">
              <a:lnSpc>
                <a:spcPct val="115000"/>
              </a:lnSpc>
              <a:spcAft>
                <a:spcPts val="0"/>
              </a:spcAft>
              <a:buFont typeface="+mj-lt"/>
              <a:buAutoNum type="arabicPeriod" startAt="4"/>
            </a:pPr>
            <a:r>
              <a:rPr lang="en-GB" b="1" dirty="0">
                <a:latin typeface="Berlin Sans FB" panose="020E0602020502020306" pitchFamily="34" charset="0"/>
                <a:ea typeface="Calibri" panose="020F0502020204030204" pitchFamily="34" charset="0"/>
                <a:cs typeface="Times New Roman" panose="02020603050405020304" pitchFamily="18" charset="0"/>
              </a:rPr>
              <a:t>Using the cooker </a:t>
            </a:r>
            <a:r>
              <a:rPr lang="en-GB" dirty="0">
                <a:latin typeface="Berlin Sans FB" panose="020E0602020502020306" pitchFamily="34" charset="0"/>
                <a:ea typeface="Calibri" panose="020F0502020204030204" pitchFamily="34" charset="0"/>
                <a:cs typeface="Times New Roman" panose="02020603050405020304" pitchFamily="18" charset="0"/>
              </a:rPr>
              <a:t>including: the hob, grill and oven.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E0F0A68-0343-4F08-B8D9-C65D2DDDBBF1}"/>
              </a:ext>
            </a:extLst>
          </p:cNvPr>
          <p:cNvSpPr/>
          <p:nvPr/>
        </p:nvSpPr>
        <p:spPr>
          <a:xfrm>
            <a:off x="3553675" y="2946329"/>
            <a:ext cx="2782562" cy="1674689"/>
          </a:xfrm>
          <a:prstGeom prst="rect">
            <a:avLst/>
          </a:prstGeom>
          <a:solidFill>
            <a:schemeClr val="accent4">
              <a:lumMod val="40000"/>
              <a:lumOff val="60000"/>
            </a:schemeClr>
          </a:solidFill>
        </p:spPr>
        <p:txBody>
          <a:bodyPr wrap="square">
            <a:spAutoFit/>
          </a:bodyPr>
          <a:lstStyle/>
          <a:p>
            <a:pPr marL="342900" lvl="0" indent="-342900">
              <a:lnSpc>
                <a:spcPct val="115000"/>
              </a:lnSpc>
              <a:spcAft>
                <a:spcPts val="0"/>
              </a:spcAft>
              <a:buFont typeface="+mj-lt"/>
              <a:buAutoNum type="arabicPeriod" startAt="5"/>
            </a:pPr>
            <a:r>
              <a:rPr lang="en-GB" b="1" dirty="0">
                <a:latin typeface="Berlin Sans FB" panose="020E0602020502020306" pitchFamily="34" charset="0"/>
                <a:ea typeface="Calibri" panose="020F0502020204030204" pitchFamily="34" charset="0"/>
                <a:cs typeface="Times New Roman" panose="02020603050405020304" pitchFamily="18" charset="0"/>
              </a:rPr>
              <a:t>Use of equipment</a:t>
            </a:r>
            <a:r>
              <a:rPr lang="en-GB" dirty="0">
                <a:latin typeface="Berlin Sans FB" panose="020E0602020502020306" pitchFamily="34" charset="0"/>
                <a:ea typeface="Calibri" panose="020F0502020204030204" pitchFamily="34" charset="0"/>
                <a:cs typeface="Times New Roman" panose="02020603050405020304" pitchFamily="18" charset="0"/>
              </a:rPr>
              <a:t> including: blenders, food processors, mixers, pasta machines and microwave ovens</a:t>
            </a:r>
            <a:r>
              <a:rPr lang="en-GB" dirty="0">
                <a:latin typeface="Tempus Sans ITC" panose="04020404030D07020202" pitchFamily="82"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0015004-4E9F-4F45-BDA8-81EF7F27C142}"/>
              </a:ext>
            </a:extLst>
          </p:cNvPr>
          <p:cNvSpPr/>
          <p:nvPr/>
        </p:nvSpPr>
        <p:spPr>
          <a:xfrm>
            <a:off x="3553675" y="4807376"/>
            <a:ext cx="2782561" cy="1674689"/>
          </a:xfrm>
          <a:prstGeom prst="rect">
            <a:avLst/>
          </a:prstGeom>
          <a:solidFill>
            <a:srgbClr val="FFCCFF"/>
          </a:solidFill>
        </p:spPr>
        <p:txBody>
          <a:bodyPr wrap="square">
            <a:spAutoFit/>
          </a:bodyPr>
          <a:lstStyle/>
          <a:p>
            <a:pPr marL="342900" lvl="0" indent="-342900">
              <a:lnSpc>
                <a:spcPct val="115000"/>
              </a:lnSpc>
              <a:spcAft>
                <a:spcPts val="0"/>
              </a:spcAft>
              <a:buFont typeface="+mj-lt"/>
              <a:buAutoNum type="arabicPeriod" startAt="6"/>
            </a:pPr>
            <a:r>
              <a:rPr lang="en-GB" b="1" dirty="0">
                <a:latin typeface="Berlin Sans FB" panose="020E0602020502020306" pitchFamily="34" charset="0"/>
                <a:ea typeface="Calibri" panose="020F0502020204030204" pitchFamily="34" charset="0"/>
                <a:cs typeface="Times New Roman" panose="02020603050405020304" pitchFamily="18" charset="0"/>
              </a:rPr>
              <a:t>Cooking methods</a:t>
            </a:r>
            <a:r>
              <a:rPr lang="en-GB" dirty="0">
                <a:latin typeface="Berlin Sans FB" panose="020E0602020502020306" pitchFamily="34" charset="0"/>
                <a:ea typeface="Calibri" panose="020F0502020204030204" pitchFamily="34" charset="0"/>
                <a:cs typeface="Times New Roman" panose="02020603050405020304" pitchFamily="18" charset="0"/>
              </a:rPr>
              <a:t> including: steaming, boiling, simmering, blanching, poaching and frying.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85DA9EE-8DC7-4572-B34C-F8B24475B4D4}"/>
              </a:ext>
            </a:extLst>
          </p:cNvPr>
          <p:cNvSpPr/>
          <p:nvPr/>
        </p:nvSpPr>
        <p:spPr>
          <a:xfrm>
            <a:off x="6506521" y="1660342"/>
            <a:ext cx="2636902" cy="1356140"/>
          </a:xfrm>
          <a:prstGeom prst="rect">
            <a:avLst/>
          </a:prstGeom>
          <a:solidFill>
            <a:srgbClr val="CCCCFF"/>
          </a:solidFill>
        </p:spPr>
        <p:txBody>
          <a:bodyPr wrap="square">
            <a:spAutoFit/>
          </a:bodyPr>
          <a:lstStyle/>
          <a:p>
            <a:pPr marL="342900" lvl="0" indent="-342900">
              <a:lnSpc>
                <a:spcPct val="115000"/>
              </a:lnSpc>
              <a:spcAft>
                <a:spcPts val="0"/>
              </a:spcAft>
              <a:buFont typeface="+mj-lt"/>
              <a:buAutoNum type="arabicPeriod" startAt="7"/>
            </a:pPr>
            <a:r>
              <a:rPr lang="en-GB" b="1" dirty="0">
                <a:latin typeface="Berlin Sans FB" panose="020E0602020502020306" pitchFamily="34" charset="0"/>
                <a:ea typeface="Calibri" panose="020F0502020204030204" pitchFamily="34" charset="0"/>
                <a:cs typeface="Times New Roman" panose="02020603050405020304" pitchFamily="18" charset="0"/>
              </a:rPr>
              <a:t>Techniques to prepare, cook and combine</a:t>
            </a:r>
            <a:r>
              <a:rPr lang="en-GB" dirty="0">
                <a:latin typeface="Berlin Sans FB" panose="020E0602020502020306" pitchFamily="34" charset="0"/>
                <a:ea typeface="Calibri" panose="020F0502020204030204" pitchFamily="34" charset="0"/>
                <a:cs typeface="Times New Roman" panose="02020603050405020304" pitchFamily="18" charset="0"/>
              </a:rPr>
              <a:t> different ingredients.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2E4472A-B827-48B4-A3B6-8DDB25CD5775}"/>
              </a:ext>
            </a:extLst>
          </p:cNvPr>
          <p:cNvSpPr/>
          <p:nvPr/>
        </p:nvSpPr>
        <p:spPr>
          <a:xfrm>
            <a:off x="6506521" y="3264878"/>
            <a:ext cx="2636902" cy="1356140"/>
          </a:xfrm>
          <a:prstGeom prst="rect">
            <a:avLst/>
          </a:prstGeom>
          <a:solidFill>
            <a:srgbClr val="CCFF99"/>
          </a:solidFill>
        </p:spPr>
        <p:txBody>
          <a:bodyPr wrap="square">
            <a:spAutoFit/>
          </a:bodyPr>
          <a:lstStyle/>
          <a:p>
            <a:pPr marL="342900" lvl="0" indent="-342900">
              <a:lnSpc>
                <a:spcPct val="115000"/>
              </a:lnSpc>
              <a:spcAft>
                <a:spcPts val="0"/>
              </a:spcAft>
              <a:buFont typeface="+mj-lt"/>
              <a:buAutoNum type="arabicPeriod" startAt="8"/>
            </a:pPr>
            <a:r>
              <a:rPr lang="en-GB" b="1" dirty="0">
                <a:latin typeface="Berlin Sans FB" panose="020E0602020502020306" pitchFamily="34" charset="0"/>
                <a:ea typeface="Calibri" panose="020F0502020204030204" pitchFamily="34" charset="0"/>
                <a:cs typeface="Times New Roman" panose="02020603050405020304" pitchFamily="18" charset="0"/>
              </a:rPr>
              <a:t>Sauce making</a:t>
            </a:r>
            <a:r>
              <a:rPr lang="en-GB" dirty="0">
                <a:latin typeface="Berlin Sans FB" panose="020E0602020502020306" pitchFamily="34" charset="0"/>
                <a:ea typeface="Calibri" panose="020F0502020204030204" pitchFamily="34" charset="0"/>
                <a:cs typeface="Times New Roman" panose="02020603050405020304" pitchFamily="18" charset="0"/>
              </a:rPr>
              <a:t> including: starch based, reduction and emulsions.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77D7EEA-4C0B-4E78-AE85-E7ADFAA1F964}"/>
              </a:ext>
            </a:extLst>
          </p:cNvPr>
          <p:cNvSpPr/>
          <p:nvPr/>
        </p:nvSpPr>
        <p:spPr>
          <a:xfrm>
            <a:off x="6491251" y="4821528"/>
            <a:ext cx="2656351" cy="1047979"/>
          </a:xfrm>
          <a:prstGeom prst="rect">
            <a:avLst/>
          </a:prstGeom>
          <a:solidFill>
            <a:srgbClr val="FFFF99"/>
          </a:solidFill>
        </p:spPr>
        <p:txBody>
          <a:bodyPr wrap="square">
            <a:spAutoFit/>
          </a:bodyPr>
          <a:lstStyle/>
          <a:p>
            <a:pPr marL="342900" lvl="0" indent="-342900">
              <a:lnSpc>
                <a:spcPct val="115000"/>
              </a:lnSpc>
              <a:spcAft>
                <a:spcPts val="0"/>
              </a:spcAft>
              <a:buFont typeface="+mj-lt"/>
              <a:buAutoNum type="arabicPeriod" startAt="9"/>
            </a:pPr>
            <a:r>
              <a:rPr lang="en-GB" b="1" dirty="0">
                <a:latin typeface="Berlin Sans FB" panose="020E0602020502020306" pitchFamily="34" charset="0"/>
                <a:ea typeface="Calibri" panose="020F0502020204030204" pitchFamily="34" charset="0"/>
                <a:cs typeface="Times New Roman" panose="02020603050405020304" pitchFamily="18" charset="0"/>
              </a:rPr>
              <a:t>Tenderising and marinating</a:t>
            </a:r>
            <a:r>
              <a:rPr lang="en-GB" dirty="0">
                <a:latin typeface="Berlin Sans FB" panose="020E0602020502020306" pitchFamily="34" charset="0"/>
                <a:ea typeface="Calibri" panose="020F0502020204030204" pitchFamily="34" charset="0"/>
                <a:cs typeface="Times New Roman" panose="02020603050405020304" pitchFamily="18" charset="0"/>
              </a:rPr>
              <a:t> different ingredients</a:t>
            </a:r>
            <a:r>
              <a:rPr lang="en-GB" dirty="0">
                <a:latin typeface="Tempus Sans ITC" panose="04020404030D07020202" pitchFamily="82"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D2F1138-C628-4C34-9FDA-39C8E28F596A}"/>
              </a:ext>
            </a:extLst>
          </p:cNvPr>
          <p:cNvSpPr/>
          <p:nvPr/>
        </p:nvSpPr>
        <p:spPr>
          <a:xfrm>
            <a:off x="9302441" y="1660342"/>
            <a:ext cx="2648168" cy="1037592"/>
          </a:xfrm>
          <a:prstGeom prst="rect">
            <a:avLst/>
          </a:prstGeom>
          <a:solidFill>
            <a:schemeClr val="accent4">
              <a:lumMod val="40000"/>
              <a:lumOff val="60000"/>
            </a:schemeClr>
          </a:solidFill>
        </p:spPr>
        <p:txBody>
          <a:bodyPr wrap="square">
            <a:spAutoFit/>
          </a:bodyPr>
          <a:lstStyle/>
          <a:p>
            <a:pPr marL="342900" lvl="0" indent="-342900">
              <a:lnSpc>
                <a:spcPct val="115000"/>
              </a:lnSpc>
              <a:spcAft>
                <a:spcPts val="0"/>
              </a:spcAft>
              <a:buFont typeface="+mj-lt"/>
              <a:buAutoNum type="arabicPeriod" startAt="10"/>
            </a:pPr>
            <a:r>
              <a:rPr lang="en-GB" b="1" dirty="0">
                <a:latin typeface="Berlin Sans FB" panose="020E0602020502020306" pitchFamily="34" charset="0"/>
                <a:ea typeface="Calibri" panose="020F0502020204030204" pitchFamily="34" charset="0"/>
                <a:cs typeface="Times New Roman" panose="02020603050405020304" pitchFamily="18" charset="0"/>
              </a:rPr>
              <a:t>Making dough</a:t>
            </a:r>
            <a:r>
              <a:rPr lang="en-GB" dirty="0">
                <a:latin typeface="Berlin Sans FB" panose="020E0602020502020306" pitchFamily="34" charset="0"/>
                <a:ea typeface="Calibri" panose="020F0502020204030204" pitchFamily="34" charset="0"/>
                <a:cs typeface="Times New Roman" panose="02020603050405020304" pitchFamily="18" charset="0"/>
              </a:rPr>
              <a:t> including: bread, pastry and pasta.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DB45E2-07BB-4F9A-ACC9-46FBAEB15D41}"/>
              </a:ext>
            </a:extLst>
          </p:cNvPr>
          <p:cNvSpPr/>
          <p:nvPr/>
        </p:nvSpPr>
        <p:spPr>
          <a:xfrm>
            <a:off x="9302441" y="2946329"/>
            <a:ext cx="2636902" cy="1356140"/>
          </a:xfrm>
          <a:prstGeom prst="rect">
            <a:avLst/>
          </a:prstGeom>
          <a:solidFill>
            <a:srgbClr val="FFCCFF"/>
          </a:solidFill>
        </p:spPr>
        <p:txBody>
          <a:bodyPr wrap="square">
            <a:spAutoFit/>
          </a:bodyPr>
          <a:lstStyle/>
          <a:p>
            <a:pPr marL="342900" lvl="0" indent="-342900">
              <a:lnSpc>
                <a:spcPct val="115000"/>
              </a:lnSpc>
              <a:spcAft>
                <a:spcPts val="0"/>
              </a:spcAft>
              <a:buFont typeface="+mj-lt"/>
              <a:buAutoNum type="arabicPeriod" startAt="11"/>
            </a:pPr>
            <a:r>
              <a:rPr lang="en-GB" b="1" dirty="0">
                <a:latin typeface="Berlin Sans FB" panose="020E0602020502020306" pitchFamily="34" charset="0"/>
                <a:ea typeface="Calibri" panose="020F0502020204030204" pitchFamily="34" charset="0"/>
                <a:cs typeface="Times New Roman" panose="02020603050405020304" pitchFamily="18" charset="0"/>
              </a:rPr>
              <a:t>Use of raising agents</a:t>
            </a:r>
            <a:r>
              <a:rPr lang="en-GB" dirty="0">
                <a:latin typeface="Berlin Sans FB" panose="020E0602020502020306" pitchFamily="34" charset="0"/>
                <a:ea typeface="Calibri" panose="020F0502020204030204" pitchFamily="34" charset="0"/>
                <a:cs typeface="Times New Roman" panose="02020603050405020304" pitchFamily="18" charset="0"/>
              </a:rPr>
              <a:t> including: eggs, chemical, steam and biological.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00097854-E05B-472C-AB94-FA05E1ECC965}"/>
              </a:ext>
            </a:extLst>
          </p:cNvPr>
          <p:cNvSpPr/>
          <p:nvPr/>
        </p:nvSpPr>
        <p:spPr>
          <a:xfrm>
            <a:off x="9313707" y="4550864"/>
            <a:ext cx="2625636" cy="1047979"/>
          </a:xfrm>
          <a:prstGeom prst="rect">
            <a:avLst/>
          </a:prstGeom>
          <a:solidFill>
            <a:srgbClr val="CCCCFF"/>
          </a:solidFill>
        </p:spPr>
        <p:txBody>
          <a:bodyPr wrap="square">
            <a:spAutoFit/>
          </a:bodyPr>
          <a:lstStyle/>
          <a:p>
            <a:pPr marL="342900" lvl="0" indent="-342900">
              <a:lnSpc>
                <a:spcPct val="115000"/>
              </a:lnSpc>
              <a:spcAft>
                <a:spcPts val="0"/>
              </a:spcAft>
              <a:buFont typeface="+mj-lt"/>
              <a:buAutoNum type="arabicPeriod" startAt="12"/>
            </a:pPr>
            <a:r>
              <a:rPr lang="en-GB" b="1" dirty="0">
                <a:latin typeface="Berlin Sans FB" panose="020E0602020502020306" pitchFamily="34" charset="0"/>
                <a:ea typeface="Calibri" panose="020F0502020204030204" pitchFamily="34" charset="0"/>
                <a:cs typeface="Times New Roman" panose="02020603050405020304" pitchFamily="18" charset="0"/>
              </a:rPr>
              <a:t>Setting of mixtures</a:t>
            </a:r>
            <a:r>
              <a:rPr lang="en-GB" dirty="0">
                <a:latin typeface="Berlin Sans FB" panose="020E0602020502020306" pitchFamily="34" charset="0"/>
                <a:ea typeface="Calibri" panose="020F0502020204030204" pitchFamily="34" charset="0"/>
                <a:cs typeface="Times New Roman" panose="02020603050405020304" pitchFamily="18" charset="0"/>
              </a:rPr>
              <a:t> through use of heat and egg protein</a:t>
            </a:r>
            <a:r>
              <a:rPr lang="en-GB" dirty="0">
                <a:latin typeface="Tempus Sans ITC" panose="04020404030D07020202" pitchFamily="82"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928366"/>
      </p:ext>
    </p:extLst>
  </p:cSld>
  <p:clrMapOvr>
    <a:masterClrMapping/>
  </p:clrMapOvr>
  <mc:AlternateContent xmlns:mc="http://schemas.openxmlformats.org/markup-compatibility/2006" xmlns:p14="http://schemas.microsoft.com/office/powerpoint/2010/main">
    <mc:Choice Requires="p14">
      <p:transition spd="slow" p14:dur="2000" advTm="12792"/>
    </mc:Choice>
    <mc:Fallback xmlns="">
      <p:transition spd="slow" advTm="1279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ll, indoor&#10;&#10;Description automatically generated">
            <a:extLst>
              <a:ext uri="{FF2B5EF4-FFF2-40B4-BE49-F238E27FC236}">
                <a16:creationId xmlns:a16="http://schemas.microsoft.com/office/drawing/2014/main" id="{6914CF94-A2D2-4D85-9523-8705088D6940}"/>
              </a:ext>
            </a:extLst>
          </p:cNvPr>
          <p:cNvPicPr>
            <a:picLocks noChangeAspect="1"/>
          </p:cNvPicPr>
          <p:nvPr/>
        </p:nvPicPr>
        <p:blipFill rotWithShape="1">
          <a:blip r:embed="rId2">
            <a:extLst>
              <a:ext uri="{28A0092B-C50C-407E-A947-70E740481C1C}">
                <a14:useLocalDpi xmlns:a14="http://schemas.microsoft.com/office/drawing/2010/main" val="0"/>
              </a:ext>
            </a:extLst>
          </a:blip>
          <a:srcRect l="293" r="1217" b="11968"/>
          <a:stretch/>
        </p:blipFill>
        <p:spPr>
          <a:xfrm>
            <a:off x="3559911" y="325953"/>
            <a:ext cx="8297464" cy="267815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10" descr="Farm to Fork Hawaii Logo tm">
            <a:extLst>
              <a:ext uri="{FF2B5EF4-FFF2-40B4-BE49-F238E27FC236}">
                <a16:creationId xmlns:a16="http://schemas.microsoft.com/office/drawing/2014/main" id="{99D4ABDC-B86E-49F5-AE1B-51AB44B3F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8" r="4273" b="2"/>
          <a:stretch/>
        </p:blipFill>
        <p:spPr bwMode="auto">
          <a:xfrm>
            <a:off x="324824" y="1663160"/>
            <a:ext cx="2925410" cy="4910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The 30 Most Healthy Foods to Eat: A Healthy Food List | Real Simple">
            <a:extLst>
              <a:ext uri="{FF2B5EF4-FFF2-40B4-BE49-F238E27FC236}">
                <a16:creationId xmlns:a16="http://schemas.microsoft.com/office/drawing/2014/main" id="{78A2C246-F36A-4ABE-8C82-97FB787BD16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7973" r="11741"/>
          <a:stretch/>
        </p:blipFill>
        <p:spPr bwMode="auto">
          <a:xfrm>
            <a:off x="6696609" y="3250719"/>
            <a:ext cx="2748883" cy="3323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anitary and Hygienic Design Guide for Food Equipment - MPC">
            <a:extLst>
              <a:ext uri="{FF2B5EF4-FFF2-40B4-BE49-F238E27FC236}">
                <a16:creationId xmlns:a16="http://schemas.microsoft.com/office/drawing/2014/main" id="{B448B71A-9AF3-4832-BAE1-1986342F58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57" r="2" b="7864"/>
          <a:stretch/>
        </p:blipFill>
        <p:spPr bwMode="auto">
          <a:xfrm>
            <a:off x="3497080" y="3287925"/>
            <a:ext cx="2985279" cy="3285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Image preview">
            <a:extLst>
              <a:ext uri="{FF2B5EF4-FFF2-40B4-BE49-F238E27FC236}">
                <a16:creationId xmlns:a16="http://schemas.microsoft.com/office/drawing/2014/main" id="{E0903869-22AE-4A45-9559-48047638A9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19" t="3" r="33253" b="-4"/>
          <a:stretch/>
        </p:blipFill>
        <p:spPr bwMode="auto">
          <a:xfrm>
            <a:off x="9659743" y="3262932"/>
            <a:ext cx="2230185" cy="3352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C535F5B0-6BFF-4D45-9723-82FB6E9E9D86}"/>
              </a:ext>
            </a:extLst>
          </p:cNvPr>
          <p:cNvSpPr/>
          <p:nvPr/>
        </p:nvSpPr>
        <p:spPr>
          <a:xfrm>
            <a:off x="334625" y="262101"/>
            <a:ext cx="2957963" cy="15696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b="1" dirty="0">
                <a:latin typeface="Berlin Sans FB" panose="020E0602020502020306" pitchFamily="34" charset="0"/>
                <a:ea typeface="Calibri" panose="020F0502020204030204" pitchFamily="34" charset="0"/>
                <a:cs typeface="Times New Roman" panose="02020603050405020304" pitchFamily="18" charset="0"/>
              </a:rPr>
              <a:t>Food preparation skills are integrated into five core topics</a:t>
            </a:r>
            <a:r>
              <a:rPr lang="en-GB" sz="2400" b="1" dirty="0">
                <a:latin typeface="Ink Free" panose="03080402000500000000" pitchFamily="66"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A55E07AD-EB86-4955-9B23-946A9377FCE1}"/>
              </a:ext>
            </a:extLst>
          </p:cNvPr>
          <p:cNvSpPr/>
          <p:nvPr/>
        </p:nvSpPr>
        <p:spPr>
          <a:xfrm>
            <a:off x="7627194" y="2512291"/>
            <a:ext cx="4066042"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Diet, nutrition and health</a:t>
            </a:r>
          </a:p>
        </p:txBody>
      </p:sp>
      <p:sp>
        <p:nvSpPr>
          <p:cNvPr id="9" name="Rectangle 8">
            <a:extLst>
              <a:ext uri="{FF2B5EF4-FFF2-40B4-BE49-F238E27FC236}">
                <a16:creationId xmlns:a16="http://schemas.microsoft.com/office/drawing/2014/main" id="{07908FA0-9587-4F98-8833-94C5026F6109}"/>
              </a:ext>
            </a:extLst>
          </p:cNvPr>
          <p:cNvSpPr/>
          <p:nvPr/>
        </p:nvSpPr>
        <p:spPr>
          <a:xfrm>
            <a:off x="4722575" y="6107944"/>
            <a:ext cx="1899902"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Food Safety</a:t>
            </a:r>
          </a:p>
        </p:txBody>
      </p:sp>
      <p:sp>
        <p:nvSpPr>
          <p:cNvPr id="10" name="Rectangle 9">
            <a:extLst>
              <a:ext uri="{FF2B5EF4-FFF2-40B4-BE49-F238E27FC236}">
                <a16:creationId xmlns:a16="http://schemas.microsoft.com/office/drawing/2014/main" id="{F71FD791-09B6-47A5-8893-F854096C2811}"/>
              </a:ext>
            </a:extLst>
          </p:cNvPr>
          <p:cNvSpPr/>
          <p:nvPr/>
        </p:nvSpPr>
        <p:spPr>
          <a:xfrm>
            <a:off x="7052264" y="3429000"/>
            <a:ext cx="2037571"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Food Choice</a:t>
            </a:r>
          </a:p>
        </p:txBody>
      </p:sp>
      <p:sp>
        <p:nvSpPr>
          <p:cNvPr id="11" name="Rectangle 10">
            <a:extLst>
              <a:ext uri="{FF2B5EF4-FFF2-40B4-BE49-F238E27FC236}">
                <a16:creationId xmlns:a16="http://schemas.microsoft.com/office/drawing/2014/main" id="{53CBA0B2-3D98-48BF-B5FA-95BDB69354EB}"/>
              </a:ext>
            </a:extLst>
          </p:cNvPr>
          <p:cNvSpPr/>
          <p:nvPr/>
        </p:nvSpPr>
        <p:spPr>
          <a:xfrm>
            <a:off x="10020448" y="6107944"/>
            <a:ext cx="2083731"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Food Science</a:t>
            </a:r>
          </a:p>
        </p:txBody>
      </p:sp>
      <p:sp>
        <p:nvSpPr>
          <p:cNvPr id="12" name="Rectangle 11">
            <a:extLst>
              <a:ext uri="{FF2B5EF4-FFF2-40B4-BE49-F238E27FC236}">
                <a16:creationId xmlns:a16="http://schemas.microsoft.com/office/drawing/2014/main" id="{5EE572F9-335F-42BA-AAAB-AF09EC343B70}"/>
              </a:ext>
            </a:extLst>
          </p:cNvPr>
          <p:cNvSpPr/>
          <p:nvPr/>
        </p:nvSpPr>
        <p:spPr>
          <a:xfrm>
            <a:off x="245261" y="4330244"/>
            <a:ext cx="2017655" cy="707886"/>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000" b="1" dirty="0">
                <a:latin typeface="Berlin Sans FB" panose="020E0602020502020306" pitchFamily="34" charset="0"/>
                <a:ea typeface="Calibri" panose="020F0502020204030204" pitchFamily="34" charset="0"/>
                <a:cs typeface="Times New Roman" panose="02020603050405020304" pitchFamily="18" charset="0"/>
              </a:rPr>
              <a:t>Food Provenance</a:t>
            </a:r>
          </a:p>
        </p:txBody>
      </p:sp>
    </p:spTree>
    <p:extLst>
      <p:ext uri="{BB962C8B-B14F-4D97-AF65-F5344CB8AC3E}">
        <p14:creationId xmlns:p14="http://schemas.microsoft.com/office/powerpoint/2010/main" val="182417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wall, indoor&#10;&#10;Description automatically generated">
            <a:extLst>
              <a:ext uri="{FF2B5EF4-FFF2-40B4-BE49-F238E27FC236}">
                <a16:creationId xmlns:a16="http://schemas.microsoft.com/office/drawing/2014/main" id="{693EB67E-075A-4623-9BC1-0A3FCA838372}"/>
              </a:ext>
            </a:extLst>
          </p:cNvPr>
          <p:cNvPicPr>
            <a:picLocks noChangeAspect="1"/>
          </p:cNvPicPr>
          <p:nvPr/>
        </p:nvPicPr>
        <p:blipFill rotWithShape="1">
          <a:blip r:embed="rId2">
            <a:extLst>
              <a:ext uri="{28A0092B-C50C-407E-A947-70E740481C1C}">
                <a14:useLocalDpi xmlns:a14="http://schemas.microsoft.com/office/drawing/2010/main" val="0"/>
              </a:ext>
            </a:extLst>
          </a:blip>
          <a:srcRect b="11968"/>
          <a:stretch/>
        </p:blipFill>
        <p:spPr>
          <a:xfrm>
            <a:off x="20" y="1"/>
            <a:ext cx="12191979" cy="4239482"/>
          </a:xfrm>
          <a:prstGeom prst="rect">
            <a:avLst/>
          </a:prstGeom>
        </p:spPr>
      </p:pic>
      <p:sp>
        <p:nvSpPr>
          <p:cNvPr id="5" name="Rectangle 4">
            <a:extLst>
              <a:ext uri="{FF2B5EF4-FFF2-40B4-BE49-F238E27FC236}">
                <a16:creationId xmlns:a16="http://schemas.microsoft.com/office/drawing/2014/main" id="{7671D2F0-320F-4394-930D-747AB0AE944E}"/>
              </a:ext>
            </a:extLst>
          </p:cNvPr>
          <p:cNvSpPr/>
          <p:nvPr/>
        </p:nvSpPr>
        <p:spPr>
          <a:xfrm>
            <a:off x="167703" y="4239483"/>
            <a:ext cx="11856591" cy="2529260"/>
          </a:xfrm>
          <a:prstGeom prst="rect">
            <a:avLst/>
          </a:prstGeom>
          <a:noFill/>
        </p:spPr>
        <p:txBody>
          <a:bodyPr vert="horz" lIns="91440" tIns="45720" rIns="91440" bIns="45720" rtlCol="0" anchor="b">
            <a:normAutofit lnSpcReduction="10000"/>
          </a:bodyPr>
          <a:lstStyle/>
          <a:p>
            <a:pPr>
              <a:lnSpc>
                <a:spcPct val="90000"/>
              </a:lnSpc>
              <a:spcBef>
                <a:spcPct val="0"/>
              </a:spcBef>
              <a:spcAft>
                <a:spcPts val="600"/>
              </a:spcAft>
            </a:pPr>
            <a:r>
              <a:rPr lang="en-US" sz="2200" b="1" u="sng" dirty="0">
                <a:solidFill>
                  <a:schemeClr val="bg1"/>
                </a:solidFill>
                <a:latin typeface="Berlin Sans FB" panose="020E0602020502020306" pitchFamily="34" charset="0"/>
                <a:ea typeface="+mj-ea"/>
                <a:cs typeface="+mj-cs"/>
              </a:rPr>
              <a:t>Diet Nutrition and Health</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Nutrient functions and sources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Effect of nutrient deficiency and excess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Energy balance</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Impact of an individual’s life stage on nutritional requirements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Special dietary needs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Diet related health problems</a:t>
            </a:r>
          </a:p>
        </p:txBody>
      </p:sp>
    </p:spTree>
    <p:extLst>
      <p:ext uri="{BB962C8B-B14F-4D97-AF65-F5344CB8AC3E}">
        <p14:creationId xmlns:p14="http://schemas.microsoft.com/office/powerpoint/2010/main" val="2786318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6" descr="Image preview">
            <a:extLst>
              <a:ext uri="{FF2B5EF4-FFF2-40B4-BE49-F238E27FC236}">
                <a16:creationId xmlns:a16="http://schemas.microsoft.com/office/drawing/2014/main" id="{D3A356FE-C756-450D-93DA-0A8A8CA52A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68" r="20167"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1D58DC-8C82-424A-BFB9-9A14B7AC13E8}"/>
              </a:ext>
            </a:extLst>
          </p:cNvPr>
          <p:cNvSpPr/>
          <p:nvPr/>
        </p:nvSpPr>
        <p:spPr>
          <a:xfrm>
            <a:off x="269324" y="168307"/>
            <a:ext cx="6065214" cy="5954197"/>
          </a:xfrm>
          <a:prstGeom prst="rect">
            <a:avLst/>
          </a:prstGeom>
        </p:spPr>
        <p:txBody>
          <a:bodyPr vert="horz" lIns="91440" tIns="45720" rIns="91440" bIns="45720" rtlCol="0" anchor="t">
            <a:noAutofit/>
          </a:bodyPr>
          <a:lstStyle/>
          <a:p>
            <a:pPr>
              <a:lnSpc>
                <a:spcPct val="90000"/>
              </a:lnSpc>
              <a:spcAft>
                <a:spcPts val="600"/>
              </a:spcAft>
            </a:pPr>
            <a:r>
              <a:rPr lang="en-US" sz="2800" b="1" u="sng" dirty="0">
                <a:latin typeface="Berlin Sans FB" panose="020E0602020502020306" pitchFamily="34" charset="0"/>
              </a:rPr>
              <a:t>Food Science</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Reasons for cooking food.</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Methods of cooking and heat transfer.</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Functional and chemical properties of protein – denaturation, coagulation, gluten formation and foam formation.</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Functional and chemical properties of carbohydrate – gelatinization, caramelization and dextrinisation.</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Functional and chemical properties of fat – plasticity, shortening, aeration and emulsification.</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Raising agents.</a:t>
            </a:r>
          </a:p>
          <a:p>
            <a:pPr>
              <a:lnSpc>
                <a:spcPct val="90000"/>
              </a:lnSpc>
              <a:spcAft>
                <a:spcPts val="600"/>
              </a:spcAft>
            </a:pPr>
            <a:endParaRPr lang="en-US" sz="2800" dirty="0">
              <a:latin typeface="Ink Free" panose="03080402000500000000" pitchFamily="66" charset="0"/>
            </a:endParaRPr>
          </a:p>
        </p:txBody>
      </p:sp>
    </p:spTree>
    <p:extLst>
      <p:ext uri="{BB962C8B-B14F-4D97-AF65-F5344CB8AC3E}">
        <p14:creationId xmlns:p14="http://schemas.microsoft.com/office/powerpoint/2010/main" val="3900109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Sanitary and Hygienic Design Guide for Food Equipment - MPC">
            <a:extLst>
              <a:ext uri="{FF2B5EF4-FFF2-40B4-BE49-F238E27FC236}">
                <a16:creationId xmlns:a16="http://schemas.microsoft.com/office/drawing/2014/main" id="{5381BD7D-CD40-4B9B-A4A0-4E021A694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1" r="3025"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D20B3560-FC07-4F46-B957-20021FFA1916}"/>
              </a:ext>
            </a:extLst>
          </p:cNvPr>
          <p:cNvSpPr/>
          <p:nvPr/>
        </p:nvSpPr>
        <p:spPr>
          <a:xfrm>
            <a:off x="7593059" y="318053"/>
            <a:ext cx="4087306" cy="4625007"/>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2800" b="1" u="sng" dirty="0">
                <a:latin typeface="Berlin Sans FB" panose="020E0602020502020306" pitchFamily="34" charset="0"/>
                <a:ea typeface="+mj-ea"/>
                <a:cs typeface="+mj-cs"/>
              </a:rPr>
              <a:t>Food Safety</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Signs and causes of food spoilage and contamination.</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Use of micro-organisms in food production.</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Bacterial contamination and food poisoning.</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Principles of food safety when buying, storing, preparing, cooking and serving food.</a:t>
            </a:r>
          </a:p>
          <a:p>
            <a:pPr>
              <a:lnSpc>
                <a:spcPct val="90000"/>
              </a:lnSpc>
              <a:spcBef>
                <a:spcPct val="0"/>
              </a:spcBef>
              <a:spcAft>
                <a:spcPts val="600"/>
              </a:spcAft>
            </a:pPr>
            <a:endParaRPr lang="en-US" sz="2400" b="1" u="sng" dirty="0">
              <a:latin typeface="Ink Free" panose="03080402000500000000" pitchFamily="66" charset="0"/>
              <a:ea typeface="+mj-ea"/>
              <a:cs typeface="+mj-cs"/>
            </a:endParaRPr>
          </a:p>
        </p:txBody>
      </p:sp>
    </p:spTree>
    <p:extLst>
      <p:ext uri="{BB962C8B-B14F-4D97-AF65-F5344CB8AC3E}">
        <p14:creationId xmlns:p14="http://schemas.microsoft.com/office/powerpoint/2010/main" val="41718618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Sweet Potato Nutrition and Benefits: 5 Healthy Reasons to Eat More Sweet  Potatoes | Real Simple">
            <a:extLst>
              <a:ext uri="{FF2B5EF4-FFF2-40B4-BE49-F238E27FC236}">
                <a16:creationId xmlns:a16="http://schemas.microsoft.com/office/drawing/2014/main" id="{8A148B5B-DDD4-477D-B4F0-74F0799B0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93" r="19261"/>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EB2AF9-9AA9-438E-B2CB-F749F9254329}"/>
              </a:ext>
            </a:extLst>
          </p:cNvPr>
          <p:cNvSpPr txBox="1"/>
          <p:nvPr/>
        </p:nvSpPr>
        <p:spPr>
          <a:xfrm>
            <a:off x="319766" y="298400"/>
            <a:ext cx="5259400" cy="3130600"/>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800" b="1" u="sng" dirty="0">
                <a:latin typeface="Berlin Sans FB" panose="020E0602020502020306" pitchFamily="34" charset="0"/>
                <a:ea typeface="+mj-ea"/>
                <a:cs typeface="+mj-cs"/>
              </a:rPr>
              <a:t>Food Choice</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Factors influencing food choice.</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Food labelling and marketing.</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British and international cuisines.</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Sensory analysis – how we taste food and how our senses influence food choice.</a:t>
            </a:r>
          </a:p>
        </p:txBody>
      </p:sp>
    </p:spTree>
    <p:extLst>
      <p:ext uri="{BB962C8B-B14F-4D97-AF65-F5344CB8AC3E}">
        <p14:creationId xmlns:p14="http://schemas.microsoft.com/office/powerpoint/2010/main" val="28659901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66BCF34782C419C0B97A2FB14D756" ma:contentTypeVersion="31" ma:contentTypeDescription="Create a new document." ma:contentTypeScope="" ma:versionID="2ead082015b455b96a8c126739f3622c">
  <xsd:schema xmlns:xsd="http://www.w3.org/2001/XMLSchema" xmlns:xs="http://www.w3.org/2001/XMLSchema" xmlns:p="http://schemas.microsoft.com/office/2006/metadata/properties" xmlns:ns1="http://schemas.microsoft.com/sharepoint/v3" xmlns:ns3="3e169c56-ec50-43d9-81a2-f38ccd73ed8c" xmlns:ns4="f378ae4e-5b1b-446e-8f49-00815b987b29" targetNamespace="http://schemas.microsoft.com/office/2006/metadata/properties" ma:root="true" ma:fieldsID="5bb9b08503c3a668ae94f7a633e24439" ns1:_="" ns3:_="" ns4:_="">
    <xsd:import namespace="http://schemas.microsoft.com/sharepoint/v3"/>
    <xsd:import namespace="3e169c56-ec50-43d9-81a2-f38ccd73ed8c"/>
    <xsd:import namespace="f378ae4e-5b1b-446e-8f49-00815b987b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msChannelId"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Location" minOccurs="0"/>
                <xsd:element ref="ns1:_ip_UnifiedCompliancePolicyProperties" minOccurs="0"/>
                <xsd:element ref="ns1:_ip_UnifiedCompliancePolicyUIAc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169c56-ec50-43d9-81a2-f38ccd73ed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78ae4e-5b1b-446e-8f49-00815b987b2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Location" ma:internalName="MediaServiceLocation"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f378ae4e-5b1b-446e-8f49-00815b987b29" xsi:nil="true"/>
    <Self_Registration_Enabled xmlns="f378ae4e-5b1b-446e-8f49-00815b987b29" xsi:nil="true"/>
    <Student_Groups xmlns="f378ae4e-5b1b-446e-8f49-00815b987b29">
      <UserInfo>
        <DisplayName/>
        <AccountId xsi:nil="true"/>
        <AccountType/>
      </UserInfo>
    </Student_Groups>
    <_ip_UnifiedCompliancePolicyUIAction xmlns="http://schemas.microsoft.com/sharepoint/v3" xsi:nil="true"/>
    <Is_Collaboration_Space_Locked xmlns="f378ae4e-5b1b-446e-8f49-00815b987b29" xsi:nil="true"/>
    <Has_Teacher_Only_SectionGroup xmlns="f378ae4e-5b1b-446e-8f49-00815b987b29" xsi:nil="true"/>
    <CultureName xmlns="f378ae4e-5b1b-446e-8f49-00815b987b29" xsi:nil="true"/>
    <Invited_Teachers xmlns="f378ae4e-5b1b-446e-8f49-00815b987b29" xsi:nil="true"/>
    <Invited_Students xmlns="f378ae4e-5b1b-446e-8f49-00815b987b29" xsi:nil="true"/>
    <DefaultSectionNames xmlns="f378ae4e-5b1b-446e-8f49-00815b987b29" xsi:nil="true"/>
    <FolderType xmlns="f378ae4e-5b1b-446e-8f49-00815b987b29" xsi:nil="true"/>
    <Teachers xmlns="f378ae4e-5b1b-446e-8f49-00815b987b29">
      <UserInfo>
        <DisplayName/>
        <AccountId xsi:nil="true"/>
        <AccountType/>
      </UserInfo>
    </Teachers>
    <AppVersion xmlns="f378ae4e-5b1b-446e-8f49-00815b987b29" xsi:nil="true"/>
    <_ip_UnifiedCompliancePolicyProperties xmlns="http://schemas.microsoft.com/sharepoint/v3" xsi:nil="true"/>
    <Owner xmlns="f378ae4e-5b1b-446e-8f49-00815b987b29">
      <UserInfo>
        <DisplayName/>
        <AccountId xsi:nil="true"/>
        <AccountType/>
      </UserInfo>
    </Owner>
    <NotebookType xmlns="f378ae4e-5b1b-446e-8f49-00815b987b29" xsi:nil="true"/>
    <Students xmlns="f378ae4e-5b1b-446e-8f49-00815b987b29">
      <UserInfo>
        <DisplayName/>
        <AccountId xsi:nil="true"/>
        <AccountType/>
      </UserInfo>
    </Students>
    <TeamsChannelId xmlns="f378ae4e-5b1b-446e-8f49-00815b987b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8407D-DE44-488D-A7CC-9E0C12E6D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169c56-ec50-43d9-81a2-f38ccd73ed8c"/>
    <ds:schemaRef ds:uri="f378ae4e-5b1b-446e-8f49-00815b987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37BCF0-3817-452F-8965-AC8AB28D15DE}">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e169c56-ec50-43d9-81a2-f38ccd73ed8c"/>
    <ds:schemaRef ds:uri="http://schemas.microsoft.com/sharepoint/v3"/>
    <ds:schemaRef ds:uri="http://purl.org/dc/terms/"/>
    <ds:schemaRef ds:uri="f378ae4e-5b1b-446e-8f49-00815b987b29"/>
    <ds:schemaRef ds:uri="http://www.w3.org/XML/1998/namespace"/>
    <ds:schemaRef ds:uri="http://purl.org/dc/elements/1.1/"/>
  </ds:schemaRefs>
</ds:datastoreItem>
</file>

<file path=customXml/itemProps3.xml><?xml version="1.0" encoding="utf-8"?>
<ds:datastoreItem xmlns:ds="http://schemas.openxmlformats.org/officeDocument/2006/customXml" ds:itemID="{D4D52F83-790B-4886-B543-1CDA02317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TotalTime>
  <Words>955</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Berlin Sans FB</vt:lpstr>
      <vt:lpstr>Calibri</vt:lpstr>
      <vt:lpstr>Calibri Light</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it take me for university? GCSE Food Preparation and Nutrition provides a core of knowledge which is advantageous if pursuing further studies in Science-related A levels and beyond.</vt:lpstr>
      <vt:lpstr>Where can it take me for a career? Food Preparation and Nutrition GCSE provides an excellent grounding in practical food skills and nutrition that you will use every day, no matter what career choice.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Petrona</dc:creator>
  <cp:lastModifiedBy>M Hosfield</cp:lastModifiedBy>
  <cp:revision>11</cp:revision>
  <dcterms:created xsi:type="dcterms:W3CDTF">2021-02-08T02:56:24Z</dcterms:created>
  <dcterms:modified xsi:type="dcterms:W3CDTF">2021-03-01T12:16:37Z</dcterms:modified>
</cp:coreProperties>
</file>