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1"/>
  </p:notesMasterIdLst>
  <p:handoutMasterIdLst>
    <p:handoutMasterId r:id="rId22"/>
  </p:handoutMasterIdLst>
  <p:sldIdLst>
    <p:sldId id="541" r:id="rId2"/>
    <p:sldId id="506" r:id="rId3"/>
    <p:sldId id="502" r:id="rId4"/>
    <p:sldId id="537" r:id="rId5"/>
    <p:sldId id="512" r:id="rId6"/>
    <p:sldId id="530" r:id="rId7"/>
    <p:sldId id="531" r:id="rId8"/>
    <p:sldId id="532" r:id="rId9"/>
    <p:sldId id="533" r:id="rId10"/>
    <p:sldId id="529" r:id="rId11"/>
    <p:sldId id="481" r:id="rId12"/>
    <p:sldId id="483" r:id="rId13"/>
    <p:sldId id="344" r:id="rId14"/>
    <p:sldId id="496" r:id="rId15"/>
    <p:sldId id="499" r:id="rId16"/>
    <p:sldId id="538" r:id="rId17"/>
    <p:sldId id="539" r:id="rId18"/>
    <p:sldId id="536" r:id="rId19"/>
    <p:sldId id="540" r:id="rId20"/>
  </p:sldIdLst>
  <p:sldSz cx="9144000" cy="6858000" type="screen4x3"/>
  <p:notesSz cx="6669088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  <p15:guide id="3" orient="horz" pos="4071">
          <p15:clr>
            <a:srgbClr val="A4A3A4"/>
          </p15:clr>
        </p15:guide>
        <p15:guide id="4" orient="horz" pos="289">
          <p15:clr>
            <a:srgbClr val="A4A3A4"/>
          </p15:clr>
        </p15:guide>
        <p15:guide id="5" orient="horz" pos="1082">
          <p15:clr>
            <a:srgbClr val="A4A3A4"/>
          </p15:clr>
        </p15:guide>
        <p15:guide id="6" pos="3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A" initials="A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412878"/>
    <a:srgbClr val="C84B32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520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240" y="40"/>
      </p:cViewPr>
      <p:guideLst>
        <p:guide orient="horz" pos="2160"/>
        <p:guide pos="2878"/>
        <p:guide orient="horz" pos="4071"/>
        <p:guide orient="horz" pos="289"/>
        <p:guide orient="horz" pos="1082"/>
        <p:guide pos="333"/>
      </p:guideLst>
    </p:cSldViewPr>
  </p:slideViewPr>
  <p:outlineViewPr>
    <p:cViewPr>
      <p:scale>
        <a:sx n="33" d="100"/>
        <a:sy n="33" d="100"/>
      </p:scale>
      <p:origin x="48" y="140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B1CB18-F830-4CCD-8213-E013D55118AF}" type="slidenum">
              <a:rPr lang="en-GB" altLang="en-US" smtClean="0">
                <a:latin typeface="Calibri" pitchFamily="34" charset="0"/>
              </a:rPr>
              <a:pPr eaLnBrk="1" hangingPunct="1"/>
              <a:t>6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76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457840">
              <a:buFont typeface="+mj-lt"/>
              <a:buNone/>
              <a:defRPr/>
            </a:pPr>
            <a:endParaRPr lang="en-GB" dirty="0" smtClean="0"/>
          </a:p>
          <a:p>
            <a:pPr marL="228920" indent="-22892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318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4113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8761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5EA-6F38-4783-B6A6-C031CA83D5A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8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95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2243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6538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73865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0641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80548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99509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7EAF-1F07-4248-BC2F-19902A2E5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4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61" r:id="rId13"/>
    <p:sldLayoutId id="2147483666" r:id="rId14"/>
    <p:sldLayoutId id="2147483677" r:id="rId15"/>
    <p:sldLayoutId id="2147483668" r:id="rId16"/>
    <p:sldLayoutId id="2147483665" r:id="rId17"/>
    <p:sldLayoutId id="214748367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3" r:id="rId24"/>
    <p:sldLayoutId id="2147483675" r:id="rId25"/>
    <p:sldLayoutId id="2147483676" r:id="rId26"/>
    <p:sldLayoutId id="2147483698" r:id="rId27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U14OXl4vMAhVBPRoKHUj9AhAQjRwIBw&amp;url=http://www.bbc.co.uk/history/historic_figures/wilhelm_kaiser_ii.shtml&amp;psig=AFQjCNE0eep_JYc6_eUqqQGVE4ZxE1ayCQ&amp;ust=14606220110947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DgqLUmIvMAhVKbBoKHaIADEsQjRwIBw&amp;url=http://collegeadmissions.testmasters.com/medieval-medicine-sat-vocab/&amp;bvm=bv.119408272,d.d24&amp;psig=AFQjCNFRBvGr_6KeQuW_OcOQj1Tlix6wYg&amp;ust=14606224066857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t="15112" r="34586" b="22692"/>
          <a:stretch/>
        </p:blipFill>
        <p:spPr bwMode="auto">
          <a:xfrm>
            <a:off x="776749" y="0"/>
            <a:ext cx="7500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5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800" b="1" u="sng" dirty="0" smtClean="0">
                <a:latin typeface="Arial Rounded MT Bold" panose="020F0704030504030204" pitchFamily="34" charset="0"/>
              </a:rPr>
              <a:t>Paper 1: Understanding the modern world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 smtClean="0">
                <a:latin typeface="Arial Rounded MT Bold" panose="020F0704030504030204" pitchFamily="34" charset="0"/>
              </a:rPr>
              <a:t>Section A: Period studies:</a:t>
            </a: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Germany</a:t>
            </a:r>
            <a:r>
              <a:rPr lang="en-GB" sz="2800" dirty="0" smtClean="0">
                <a:latin typeface="Arial Rounded MT Bold" panose="020F0704030504030204" pitchFamily="34" charset="0"/>
              </a:rPr>
              <a:t>, 1890–1945: Democracy and dictatorship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dirty="0" smtClean="0">
                <a:latin typeface="Arial Rounded MT Bold" panose="020F0704030504030204" pitchFamily="34" charset="0"/>
              </a:rPr>
              <a:t>Section B: Wider world depth studies: </a:t>
            </a:r>
            <a:r>
              <a:rPr lang="en-GB" sz="2800" dirty="0" smtClean="0">
                <a:latin typeface="Arial Rounded MT Bold" panose="020F0704030504030204" pitchFamily="34" charset="0"/>
              </a:rPr>
              <a:t>Conflict and tension in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Asia</a:t>
            </a:r>
            <a:r>
              <a:rPr lang="en-GB" sz="2800" dirty="0" smtClean="0">
                <a:latin typeface="Arial Rounded MT Bold" panose="020F0704030504030204" pitchFamily="34" charset="0"/>
              </a:rPr>
              <a:t>, 1950–1975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b="1" u="sng" dirty="0" smtClean="0">
                <a:latin typeface="Arial Rounded MT Bold" panose="020F0704030504030204" pitchFamily="34" charset="0"/>
              </a:rPr>
              <a:t>Paper 2: Shaping the 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800" b="1" dirty="0" smtClean="0">
                <a:latin typeface="Arial Rounded MT Bold" panose="020F0704030504030204" pitchFamily="34" charset="0"/>
              </a:rPr>
              <a:t>Section A: Thematic studies: </a:t>
            </a:r>
            <a:r>
              <a:rPr lang="en-GB" sz="2800" dirty="0" smtClean="0">
                <a:latin typeface="Arial Rounded MT Bold" panose="020F0704030504030204" pitchFamily="34" charset="0"/>
              </a:rPr>
              <a:t>Britain: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Health</a:t>
            </a:r>
            <a:r>
              <a:rPr lang="en-GB" sz="2800" dirty="0" smtClean="0">
                <a:latin typeface="Arial Rounded MT Bold" panose="020F070403050403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and the people</a:t>
            </a:r>
            <a:r>
              <a:rPr lang="en-GB" sz="2800" dirty="0">
                <a:latin typeface="Arial Rounded MT Bold" panose="020F0704030504030204" pitchFamily="34" charset="0"/>
              </a:rPr>
              <a:t>,</a:t>
            </a:r>
            <a:r>
              <a:rPr lang="en-GB" sz="2800" dirty="0" smtClean="0">
                <a:latin typeface="Arial Rounded MT Bold" panose="020F0704030504030204" pitchFamily="34" charset="0"/>
              </a:rPr>
              <a:t> c1000 to the present day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800" b="1" dirty="0" smtClean="0">
                <a:latin typeface="Arial Rounded MT Bold" panose="020F0704030504030204" pitchFamily="34" charset="0"/>
              </a:rPr>
              <a:t>Section B: British depth studies including the historic environment : </a:t>
            </a:r>
            <a:r>
              <a:rPr lang="en-GB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Elizabethan England</a:t>
            </a:r>
            <a:r>
              <a:rPr lang="en-GB" sz="2800" dirty="0" smtClean="0">
                <a:latin typeface="Arial Rounded MT Bold" panose="020F0704030504030204" pitchFamily="34" charset="0"/>
              </a:rPr>
              <a:t>, c1568–1603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250825" y="191064"/>
            <a:ext cx="8642350" cy="116475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latin typeface="Arial Rounded MT Bold" panose="020F0704030504030204" pitchFamily="34" charset="0"/>
              </a:rPr>
              <a:t>GCSE History </a:t>
            </a:r>
            <a:br>
              <a:rPr lang="en-GB" altLang="en-US" sz="3200" b="1" dirty="0">
                <a:latin typeface="Arial Rounded MT Bold" panose="020F0704030504030204" pitchFamily="34" charset="0"/>
              </a:rPr>
            </a:br>
            <a:r>
              <a:rPr lang="en-GB" altLang="en-US" sz="3200" b="1" dirty="0">
                <a:latin typeface="Arial Rounded MT Bold" panose="020F0704030504030204" pitchFamily="34" charset="0"/>
              </a:rPr>
              <a:t>Course </a:t>
            </a:r>
            <a:r>
              <a:rPr lang="en-GB" altLang="en-US" sz="3200" b="1" dirty="0" smtClean="0">
                <a:latin typeface="Arial Rounded MT Bold" panose="020F0704030504030204" pitchFamily="34" charset="0"/>
              </a:rPr>
              <a:t>Content</a:t>
            </a:r>
            <a:endParaRPr lang="en-GB" altLang="en-US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609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 Rounded MT Bold" panose="020F0704030504030204" pitchFamily="34" charset="0"/>
              </a:rPr>
              <a:t>What are the </a:t>
            </a:r>
            <a:r>
              <a:rPr lang="en-GB" b="1" dirty="0" smtClean="0">
                <a:latin typeface="Arial Rounded MT Bold" panose="020F0704030504030204" pitchFamily="34" charset="0"/>
              </a:rPr>
              <a:t>requirements </a:t>
            </a:r>
            <a:r>
              <a:rPr lang="en-GB" b="1" dirty="0">
                <a:latin typeface="Arial Rounded MT Bold" panose="020F0704030504030204" pitchFamily="34" charset="0"/>
              </a:rPr>
              <a:t>for GCSE </a:t>
            </a:r>
            <a:r>
              <a:rPr lang="en-GB" b="1" dirty="0" smtClean="0">
                <a:latin typeface="Arial Rounded MT Bold" panose="020F0704030504030204" pitchFamily="34" charset="0"/>
              </a:rPr>
              <a:t>History?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473958"/>
            <a:ext cx="4776717" cy="5199797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chemeClr val="bg1"/>
              </a:buClr>
            </a:pPr>
            <a:r>
              <a:rPr lang="en-GB" altLang="en-US" sz="3000" u="sng" dirty="0">
                <a:latin typeface="Arial Rounded MT Bold" panose="020F0704030504030204" pitchFamily="34" charset="0"/>
              </a:rPr>
              <a:t>Short (depth </a:t>
            </a:r>
            <a:r>
              <a:rPr lang="en-GB" altLang="en-US" sz="3000" u="sng" dirty="0" smtClean="0">
                <a:latin typeface="Arial Rounded MT Bold" panose="020F0704030504030204" pitchFamily="34" charset="0"/>
              </a:rPr>
              <a:t>study) </a:t>
            </a:r>
            <a:r>
              <a:rPr lang="en-GB" altLang="en-US" sz="3000" b="1" u="sng" dirty="0" smtClean="0">
                <a:latin typeface="Arial Rounded MT Bold" panose="020F0704030504030204" pitchFamily="34" charset="0"/>
              </a:rPr>
              <a:t>Korea and Vietnam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chemeClr val="bg1"/>
              </a:buClr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Medium </a:t>
            </a:r>
            <a:r>
              <a:rPr lang="en-GB" altLang="en-US" sz="3000" u="sng" dirty="0">
                <a:latin typeface="Arial Rounded MT Bold" panose="020F0704030504030204" pitchFamily="34" charset="0"/>
              </a:rPr>
              <a:t>(period study</a:t>
            </a:r>
            <a:r>
              <a:rPr lang="en-GB" altLang="en-US" sz="3000" u="sng" dirty="0" smtClean="0">
                <a:latin typeface="Arial Rounded MT Bold" panose="020F0704030504030204" pitchFamily="34" charset="0"/>
              </a:rPr>
              <a:t>), taught through </a:t>
            </a:r>
            <a:r>
              <a:rPr lang="en-GB" altLang="en-US" sz="3000" b="1" u="sng" dirty="0" smtClean="0">
                <a:latin typeface="Arial Rounded MT Bold" panose="020F0704030504030204" pitchFamily="34" charset="0"/>
              </a:rPr>
              <a:t>Germany and Elizabeth</a:t>
            </a:r>
            <a:endParaRPr lang="en-GB" altLang="en-US" sz="3000" dirty="0">
              <a:latin typeface="Arial Rounded MT Bold" panose="020F0704030504030204" pitchFamily="34" charset="0"/>
            </a:endParaRP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chemeClr val="bg1"/>
              </a:buClr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Long </a:t>
            </a:r>
            <a:r>
              <a:rPr lang="en-GB" altLang="en-US" sz="3000" u="sng" dirty="0">
                <a:latin typeface="Arial Rounded MT Bold" panose="020F0704030504030204" pitchFamily="34" charset="0"/>
              </a:rPr>
              <a:t>(thematic</a:t>
            </a:r>
            <a:r>
              <a:rPr lang="en-GB" altLang="en-US" sz="3000" u="sng" dirty="0" smtClean="0">
                <a:latin typeface="Arial Rounded MT Bold" panose="020F0704030504030204" pitchFamily="34" charset="0"/>
              </a:rPr>
              <a:t>), taught through </a:t>
            </a:r>
            <a:r>
              <a:rPr lang="en-GB" altLang="en-US" sz="3000" b="1" u="sng" dirty="0" smtClean="0">
                <a:latin typeface="Arial Rounded MT Bold" panose="020F0704030504030204" pitchFamily="34" charset="0"/>
              </a:rPr>
              <a:t>Medicine Through Time</a:t>
            </a:r>
            <a:endParaRPr lang="en-GB" sz="3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81770"/>
              </p:ext>
            </p:extLst>
          </p:nvPr>
        </p:nvGraphicFramePr>
        <p:xfrm>
          <a:off x="4926841" y="1738236"/>
          <a:ext cx="3951688" cy="449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053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Arial Rounded MT Bold" panose="020F0704030504030204" pitchFamily="34" charset="0"/>
                        </a:rPr>
                        <a:t>STUDENTS SHOULD HAVE THE OPPORTUNITY TO STUDY…</a:t>
                      </a:r>
                      <a:endParaRPr lang="en-GB" sz="2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cs typeface="Arial" charset="0"/>
                        </a:rPr>
                        <a:t>a locality (the historic environment); with a focus on the site within its context, showing its relationship with historical events and developments</a:t>
                      </a:r>
                      <a:endParaRPr lang="en-GB" sz="2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cs typeface="Arial" charset="0"/>
                        </a:rPr>
                        <a:t>40% British history </a:t>
                      </a:r>
                      <a:endParaRPr lang="en-GB" sz="2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cs typeface="Arial" charset="0"/>
                        </a:rPr>
                        <a:t>European/Wider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817"/>
            <a:ext cx="8229600" cy="609600"/>
          </a:xfrm>
        </p:spPr>
        <p:txBody>
          <a:bodyPr>
            <a:noAutofit/>
          </a:bodyPr>
          <a:lstStyle/>
          <a:p>
            <a:r>
              <a:rPr lang="en-GB" b="1" dirty="0">
                <a:latin typeface="Arial Rounded MT Bold" panose="020F0704030504030204" pitchFamily="34" charset="0"/>
              </a:rPr>
              <a:t>What </a:t>
            </a:r>
            <a:r>
              <a:rPr lang="en-GB" b="1" dirty="0" smtClean="0">
                <a:latin typeface="Arial Rounded MT Bold" panose="020F0704030504030204" pitchFamily="34" charset="0"/>
              </a:rPr>
              <a:t>skills will we be using?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52212"/>
              </p:ext>
            </p:extLst>
          </p:nvPr>
        </p:nvGraphicFramePr>
        <p:xfrm>
          <a:off x="529919" y="1736076"/>
          <a:ext cx="7888779" cy="40411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92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Assessment Objective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Weighting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Target</a:t>
                      </a:r>
                      <a:r>
                        <a:rPr lang="en-GB" sz="2400" b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38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AO1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35%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Knowledge and understanding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6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AO2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35% 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Key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94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latin typeface="Arial Rounded MT Bold" panose="020F0704030504030204" pitchFamily="34" charset="0"/>
                        </a:rPr>
                        <a:t>AO3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15%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Source analysis</a:t>
                      </a:r>
                    </a:p>
                    <a:p>
                      <a:pPr algn="ctr"/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6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AO4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15%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 Rounded MT Bold" panose="020F0704030504030204" pitchFamily="34" charset="0"/>
                        </a:rPr>
                        <a:t>Interpretations</a:t>
                      </a:r>
                      <a:r>
                        <a:rPr lang="en-GB" sz="2400" b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24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1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How will pupils be assessed?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40000" y="1274814"/>
            <a:ext cx="8046000" cy="506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b="1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Two exams</a:t>
            </a:r>
            <a:r>
              <a:rPr lang="en-GB" dirty="0" smtClean="0">
                <a:latin typeface="Arial Rounded MT Bold" panose="020F0704030504030204" pitchFamily="34" charset="0"/>
              </a:rPr>
              <a:t>– one for each component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Both 2 hours long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Both 84 marks (</a:t>
            </a:r>
            <a:r>
              <a:rPr lang="en-GB" dirty="0" err="1" smtClean="0">
                <a:latin typeface="Arial Rounded MT Bold" panose="020F0704030504030204" pitchFamily="34" charset="0"/>
              </a:rPr>
              <a:t>inc</a:t>
            </a:r>
            <a:r>
              <a:rPr lang="en-GB" dirty="0" smtClean="0">
                <a:latin typeface="Arial Rounded MT Bold" panose="020F0704030504030204" pitchFamily="34" charset="0"/>
              </a:rPr>
              <a:t> 4 SPAG marks on each)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Both worth 50% of the overall assessment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Both exams will be sat at the end of year 11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57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Arial Rounded MT Bold" panose="020F0704030504030204" pitchFamily="34" charset="0"/>
              </a:rPr>
              <a:t>Making sense of  </a:t>
            </a:r>
            <a:r>
              <a:rPr lang="en-GB" sz="3600" b="1" dirty="0">
                <a:latin typeface="Arial Rounded MT Bold" panose="020F0704030504030204" pitchFamily="34" charset="0"/>
              </a:rPr>
              <a:t>the </a:t>
            </a:r>
            <a:r>
              <a:rPr lang="en-GB" sz="3600" b="1" dirty="0" smtClean="0">
                <a:latin typeface="Arial Rounded MT Bold" panose="020F0704030504030204" pitchFamily="34" charset="0"/>
              </a:rPr>
              <a:t>History papers</a:t>
            </a:r>
            <a:endParaRPr lang="en-GB" sz="36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16548"/>
              </p:ext>
            </p:extLst>
          </p:nvPr>
        </p:nvGraphicFramePr>
        <p:xfrm>
          <a:off x="103021" y="1082848"/>
          <a:ext cx="2181224" cy="43612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9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Paper</a:t>
                      </a:r>
                      <a:r>
                        <a:rPr lang="en-GB" baseline="0" dirty="0" smtClean="0">
                          <a:latin typeface="Arial Rounded MT Bold" panose="020F0704030504030204" pitchFamily="34" charset="0"/>
                        </a:rPr>
                        <a:t> 1: </a:t>
                      </a:r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Germany, 1890-1945: Democracy and dictatorship</a:t>
                      </a:r>
                      <a:endParaRPr lang="en-GB" b="1" dirty="0" smtClean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1 Germany and the growth of democracy</a:t>
                      </a:r>
                      <a:endParaRPr lang="en-GB" altLang="en-US" sz="1800" b="1" kern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0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2 Germany and the Depression</a:t>
                      </a:r>
                      <a:endParaRPr lang="en-GB" altLang="en-US" sz="1800" b="1" kern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3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3 The experiences of Germans under the Nazis</a:t>
                      </a:r>
                      <a:endParaRPr lang="en-GB" altLang="en-US" sz="1800" b="1" kern="0" dirty="0" smtClean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22685"/>
              </p:ext>
            </p:extLst>
          </p:nvPr>
        </p:nvGraphicFramePr>
        <p:xfrm>
          <a:off x="2352484" y="1090083"/>
          <a:ext cx="2190039" cy="4382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Paper 1: Conflict and tension in Asia, 1950-1975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9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 Conflict in Korea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3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 Escalation of conflict in Vietnam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2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3 The ending of conflict in Vietnam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90725"/>
              </p:ext>
            </p:extLst>
          </p:nvPr>
        </p:nvGraphicFramePr>
        <p:xfrm>
          <a:off x="6903783" y="1091767"/>
          <a:ext cx="2181225" cy="526566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22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Arial Rounded MT Bold" panose="020F0704030504030204" pitchFamily="34" charset="0"/>
                        </a:rPr>
                        <a:t>Paper 2: </a:t>
                      </a:r>
                      <a:r>
                        <a:rPr lang="en-GB" sz="1800" dirty="0" smtClean="0">
                          <a:latin typeface="Arial Rounded MT Bold" panose="020F0704030504030204" pitchFamily="34" charset="0"/>
                        </a:rPr>
                        <a:t>Britain: Health and the people</a:t>
                      </a:r>
                      <a:endParaRPr lang="en-GB" sz="1800" b="1" dirty="0" smtClean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9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1 Medicine stands still</a:t>
                      </a:r>
                    </a:p>
                    <a:p>
                      <a:endParaRPr lang="en-GB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0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2 The beginnings of change</a:t>
                      </a:r>
                      <a:endParaRPr lang="en-GB" altLang="en-US" sz="1800" b="1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2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3 A revolution in medicine</a:t>
                      </a:r>
                      <a:endParaRPr lang="en-GB" altLang="en-US" sz="1800" b="1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4 Modern medicine</a:t>
                      </a:r>
                      <a:endParaRPr lang="en-GB" altLang="en-US" sz="1800" b="1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39843"/>
              </p:ext>
            </p:extLst>
          </p:nvPr>
        </p:nvGraphicFramePr>
        <p:xfrm>
          <a:off x="4651541" y="1082848"/>
          <a:ext cx="2181225" cy="569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54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latin typeface="Arial Rounded MT Bold" panose="020F0704030504030204" pitchFamily="34" charset="0"/>
                        </a:rPr>
                        <a:t>Paper 2: Elizabethan </a:t>
                      </a:r>
                      <a:r>
                        <a:rPr lang="en-GB" sz="1800" dirty="0" smtClean="0">
                          <a:latin typeface="Arial Rounded MT Bold" panose="020F0704030504030204" pitchFamily="34" charset="0"/>
                        </a:rPr>
                        <a:t>England, c1568-1603</a:t>
                      </a:r>
                      <a:endParaRPr lang="en-GB" sz="1800" b="1" dirty="0" smtClean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1 Elizabeth's court and Parliament</a:t>
                      </a:r>
                      <a:endParaRPr lang="en-GB" altLang="en-US" sz="1800" b="1" kern="0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2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2 Life in Elizabethan times</a:t>
                      </a:r>
                      <a:endParaRPr lang="en-GB" altLang="en-US" sz="1800" b="1" kern="0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4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3 Troubles at home and abroad</a:t>
                      </a:r>
                      <a:endParaRPr lang="en-GB" altLang="en-US" sz="1800" b="1" kern="0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5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kern="0" dirty="0" smtClean="0">
                          <a:latin typeface="Arial Rounded MT Bold" panose="020F0704030504030204" pitchFamily="34" charset="0"/>
                        </a:rPr>
                        <a:t>4 The historical environment of Elizabethan England (TRIP!)</a:t>
                      </a:r>
                      <a:endParaRPr lang="en-GB" altLang="en-US" sz="1800" b="1" kern="0" dirty="0" smtClean="0">
                        <a:solidFill>
                          <a:srgbClr val="0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021" y="682388"/>
            <a:ext cx="443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Topics taught in year 10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2847" y="713516"/>
            <a:ext cx="443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Topics taught in year 11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7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57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Simply put…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50125" y="708008"/>
            <a:ext cx="8816454" cy="5024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latin typeface="Arial Rounded MT Bold" panose="020F0704030504030204" pitchFamily="34" charset="0"/>
              </a:rPr>
              <a:t>Why have we chosen AQA History over the other exam boards?</a:t>
            </a:r>
            <a:endParaRPr lang="en-GB" sz="2400" dirty="0">
              <a:latin typeface="Arial Rounded MT Bold" panose="020F0704030504030204" pitchFamily="34" charset="0"/>
            </a:endParaRP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There are 2 exams rather than 3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The topics are familiar to some of those we teach in years 7,8 and 9 which therefore provides some prior knowledge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The topics are very varied and interesting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The style of questions are simpler than some other exam boards i.e. there are less hidden questions in the question!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As a department we are confident in our own knowledge in the topics in which we have to teach.</a:t>
            </a:r>
            <a:endParaRPr lang="en-GB" sz="1800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50124" y="4283715"/>
            <a:ext cx="8816453" cy="2458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>
                <a:latin typeface="Arial Rounded MT Bold" panose="020F0704030504030204" pitchFamily="34" charset="0"/>
              </a:rPr>
              <a:t>We think that a History GCSE is important and relevant to your son/daughter because…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History challenges key events that have taken place in History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It provides </a:t>
            </a:r>
            <a:r>
              <a:rPr lang="en-GB" sz="1800" dirty="0">
                <a:latin typeface="Arial Rounded MT Bold" panose="020F0704030504030204" pitchFamily="34" charset="0"/>
              </a:rPr>
              <a:t>a balanced perspective on key issues in </a:t>
            </a:r>
            <a:r>
              <a:rPr lang="en-GB" sz="1800" dirty="0" smtClean="0">
                <a:latin typeface="Arial Rounded MT Bold" panose="020F0704030504030204" pitchFamily="34" charset="0"/>
              </a:rPr>
              <a:t>society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It provides children with analytical skills that can help for summaries of data etc.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History develops communication skills that are vital in many professions</a:t>
            </a:r>
          </a:p>
          <a:p>
            <a:r>
              <a:rPr lang="en-GB" sz="1800" dirty="0" smtClean="0">
                <a:latin typeface="Arial Rounded MT Bold" panose="020F0704030504030204" pitchFamily="34" charset="0"/>
              </a:rPr>
              <a:t>History is highly valued by colleges and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518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2" t="13946" r="17798" b="6577"/>
          <a:stretch/>
        </p:blipFill>
        <p:spPr bwMode="auto">
          <a:xfrm>
            <a:off x="453605" y="447441"/>
            <a:ext cx="8229600" cy="58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14381" r="17764" b="6250"/>
          <a:stretch/>
        </p:blipFill>
        <p:spPr bwMode="auto">
          <a:xfrm>
            <a:off x="416917" y="425208"/>
            <a:ext cx="8284191" cy="580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t="14972" r="34214" b="9375"/>
          <a:stretch/>
        </p:blipFill>
        <p:spPr bwMode="auto">
          <a:xfrm>
            <a:off x="1918501" y="114464"/>
            <a:ext cx="5036345" cy="65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7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15750" r="33882" b="12982"/>
          <a:stretch/>
        </p:blipFill>
        <p:spPr bwMode="auto">
          <a:xfrm>
            <a:off x="1789471" y="114465"/>
            <a:ext cx="5277461" cy="659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606" y="1524828"/>
            <a:ext cx="8444552" cy="503974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People who have studied History at university often go on to become lawyers, accountants, journalists, teachers, civil servants, academics, bankers, librarians and lots of other things. </a:t>
            </a:r>
            <a:endParaRPr lang="en-GB" altLang="en-US" sz="2400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4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History </a:t>
            </a:r>
            <a:r>
              <a:rPr lang="en-GB" altLang="en-US" sz="2400" dirty="0">
                <a:latin typeface="Arial Rounded MT Bold" panose="020F0704030504030204" pitchFamily="34" charset="0"/>
              </a:rPr>
              <a:t>gives us skills to learn to think, to investigate, analyse, develop writing skills, argue a case, learn research skills, formulate and test hypotheses and </a:t>
            </a:r>
            <a:r>
              <a:rPr lang="en-GB" altLang="en-US" sz="2400" dirty="0" smtClean="0">
                <a:latin typeface="Arial Rounded MT Bold" panose="020F0704030504030204" pitchFamily="34" charset="0"/>
              </a:rPr>
              <a:t>understand the </a:t>
            </a:r>
            <a:r>
              <a:rPr lang="en-GB" altLang="en-US" sz="2400" dirty="0">
                <a:latin typeface="Arial Rounded MT Bold" panose="020F0704030504030204" pitchFamily="34" charset="0"/>
              </a:rPr>
              <a:t>world around us!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4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400" dirty="0" smtClean="0">
                <a:latin typeface="Arial Rounded MT Bold" panose="020F0704030504030204" pitchFamily="34" charset="0"/>
              </a:rPr>
              <a:t>GCSE history shows that you have good written, oral and analytical skills, which are all things employers want to see.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0" y="105298"/>
            <a:ext cx="91440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Rounded MT Bold" panose="020F0704030504030204" pitchFamily="34" charset="0"/>
              </a:rPr>
              <a:t>Why pick History?</a:t>
            </a:r>
            <a:endParaRPr lang="en-GB" sz="2400" kern="10" dirty="0"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93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Employers want people who are….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Independent thinkers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Open minded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Disciplined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Good at problem solving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4000" dirty="0" smtClean="0">
                <a:latin typeface="Arial Rounded MT Bold" panose="020F0704030504030204" pitchFamily="34" charset="0"/>
              </a:rPr>
              <a:t>Able to pick out the essential from the trivial.</a:t>
            </a:r>
          </a:p>
          <a:p>
            <a:pPr eaLnBrk="1" hangingPunct="1">
              <a:lnSpc>
                <a:spcPct val="90000"/>
              </a:lnSpc>
            </a:pPr>
            <a:endParaRPr lang="en-GB" altLang="en-US" sz="4000" dirty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GB" alt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Take a look at some of the famous people who have history degrees.</a:t>
            </a:r>
          </a:p>
          <a:p>
            <a:pPr eaLnBrk="1" hangingPunct="1">
              <a:lnSpc>
                <a:spcPct val="90000"/>
              </a:lnSpc>
            </a:pPr>
            <a:endParaRPr lang="en-GB" altLang="en-US" sz="4000" b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073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Rounded MT Bold" panose="020F0704030504030204" pitchFamily="34" charset="0"/>
              </a:rPr>
              <a:t>Why do </a:t>
            </a:r>
            <a:r>
              <a:rPr lang="en-GB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Rounded MT Bold" panose="020F0704030504030204" pitchFamily="34" charset="0"/>
              </a:rPr>
              <a:t>employers value history?</a:t>
            </a:r>
          </a:p>
        </p:txBody>
      </p:sp>
    </p:spTree>
    <p:extLst>
      <p:ext uri="{BB962C8B-B14F-4D97-AF65-F5344CB8AC3E}">
        <p14:creationId xmlns:p14="http://schemas.microsoft.com/office/powerpoint/2010/main" val="31782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3649"/>
            <a:ext cx="9157648" cy="7026723"/>
            <a:chOff x="0" y="-1"/>
            <a:chExt cx="9157648" cy="702672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9" t="20000" r="23234" b="4851"/>
            <a:stretch/>
          </p:blipFill>
          <p:spPr bwMode="auto">
            <a:xfrm>
              <a:off x="0" y="-1"/>
              <a:ext cx="9144000" cy="558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" t="19916" r="23043" b="12733"/>
            <a:stretch/>
          </p:blipFill>
          <p:spPr bwMode="auto">
            <a:xfrm>
              <a:off x="13648" y="2040341"/>
              <a:ext cx="9144000" cy="4986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858604" y="6537278"/>
            <a:ext cx="30707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Famous Historians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6126162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 smtClean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buNone/>
            </a:pPr>
            <a:r>
              <a:rPr lang="en-GB" altLang="en-US" sz="5400" dirty="0" smtClean="0">
                <a:latin typeface="Arial Rounded MT Bold" panose="020F0704030504030204" pitchFamily="34" charset="0"/>
              </a:rPr>
              <a:t>My main message:</a:t>
            </a:r>
          </a:p>
          <a:p>
            <a:pPr marL="0" indent="0" algn="ctr" eaLnBrk="1" hangingPunct="1">
              <a:buNone/>
            </a:pPr>
            <a:endParaRPr lang="en-GB" altLang="en-US" sz="5400" dirty="0" smtClean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buNone/>
            </a:pPr>
            <a:r>
              <a:rPr lang="en-GB" altLang="en-US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Choose it because you enjoy it!</a:t>
            </a:r>
          </a:p>
        </p:txBody>
      </p:sp>
    </p:spTree>
    <p:extLst>
      <p:ext uri="{BB962C8B-B14F-4D97-AF65-F5344CB8AC3E}">
        <p14:creationId xmlns:p14="http://schemas.microsoft.com/office/powerpoint/2010/main" val="39694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2555"/>
          </a:xfrm>
        </p:spPr>
        <p:txBody>
          <a:bodyPr>
            <a:normAutofit fontScale="90000"/>
          </a:bodyPr>
          <a:lstStyle/>
          <a:p>
            <a:r>
              <a:rPr lang="en-GB" altLang="en-US" b="1" u="sng" dirty="0" smtClean="0">
                <a:latin typeface="Arial Rounded MT Bold" panose="020F0704030504030204" pitchFamily="34" charset="0"/>
              </a:rPr>
              <a:t/>
            </a:r>
            <a:br>
              <a:rPr lang="en-GB" altLang="en-US" b="1" u="sng" dirty="0" smtClean="0">
                <a:latin typeface="Arial Rounded MT Bold" panose="020F0704030504030204" pitchFamily="34" charset="0"/>
              </a:rPr>
            </a:br>
            <a:r>
              <a:rPr lang="en-GB" altLang="en-US" sz="4000" b="1" u="sng" dirty="0" smtClean="0">
                <a:latin typeface="Arial Rounded MT Bold" panose="020F0704030504030204" pitchFamily="34" charset="0"/>
              </a:rPr>
              <a:t>Paper 1 </a:t>
            </a:r>
            <a:br>
              <a:rPr lang="en-GB" altLang="en-US" sz="4000" b="1" u="sng" dirty="0" smtClean="0">
                <a:latin typeface="Arial Rounded MT Bold" panose="020F0704030504030204" pitchFamily="34" charset="0"/>
              </a:rPr>
            </a:br>
            <a:r>
              <a:rPr lang="en-GB" altLang="en-US" sz="3100" b="1" u="sng" dirty="0" smtClean="0">
                <a:latin typeface="Arial Rounded MT Bold" panose="020F0704030504030204" pitchFamily="34" charset="0"/>
              </a:rPr>
              <a:t>Germany, 1890–1945: Democracy and Dictatorship </a:t>
            </a:r>
            <a:r>
              <a:rPr lang="en-GB" altLang="en-US" sz="4000" b="1" u="sng" dirty="0" smtClean="0">
                <a:latin typeface="Arial Rounded MT Bold" panose="020F0704030504030204" pitchFamily="34" charset="0"/>
              </a:rPr>
              <a:t/>
            </a:r>
            <a:br>
              <a:rPr lang="en-GB" altLang="en-US" sz="4000" b="1" u="sng" dirty="0" smtClean="0">
                <a:latin typeface="Arial Rounded MT Bold" panose="020F0704030504030204" pitchFamily="34" charset="0"/>
              </a:rPr>
            </a:br>
            <a:endParaRPr lang="en-GB" altLang="en-US" b="1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10" y="1161061"/>
            <a:ext cx="6109467" cy="5583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GB" b="1" dirty="0" smtClean="0">
                <a:latin typeface="Arial Rounded MT Bold" panose="020F0704030504030204" pitchFamily="34" charset="0"/>
              </a:rPr>
              <a:t>Why was Kaiser Wilhelm obsessed with the military?</a:t>
            </a:r>
          </a:p>
          <a:p>
            <a:pPr marL="0" indent="0">
              <a:buNone/>
              <a:defRPr/>
            </a:pPr>
            <a:endParaRPr lang="en-GB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  <a:defRPr/>
            </a:pPr>
            <a:r>
              <a:rPr lang="en-GB" b="1" dirty="0" smtClean="0">
                <a:latin typeface="Arial Rounded MT Bold" panose="020F0704030504030204" pitchFamily="34" charset="0"/>
              </a:rPr>
              <a:t>Why were children allowed to play with billion dollar notes in 1923?</a:t>
            </a:r>
          </a:p>
          <a:p>
            <a:pPr marL="0" indent="0">
              <a:buNone/>
              <a:defRPr/>
            </a:pPr>
            <a:endParaRPr lang="en-GB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  <a:defRPr/>
            </a:pPr>
            <a:r>
              <a:rPr lang="en-GB" b="1" dirty="0" smtClean="0">
                <a:latin typeface="Arial Rounded MT Bold" panose="020F0704030504030204" pitchFamily="34" charset="0"/>
              </a:rPr>
              <a:t>How was Hitler able to convince people that blue eyes and blonde hair was the ‘master race’ when he himself didn’t fit into this?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2" descr="http://www.bbc.co.uk/staticarchive/0b8b32410ace7beea86e0cbaa1681fb2546a2f7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4" y="1161060"/>
            <a:ext cx="1398926" cy="197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eimarandnazigermany.co.uk/wp-content/uploads/2013/09/hyperinf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63" y="2553230"/>
            <a:ext cx="2362488" cy="279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i.dailymail.co.uk/i/pix/2012/04/14/article-2129619-000FCBD700000258-352_468x3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3" y="5176243"/>
            <a:ext cx="2028108" cy="15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0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-665"/>
            <a:ext cx="9144000" cy="422394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Arial Rounded MT Bold" panose="020F0704030504030204" pitchFamily="34" charset="0"/>
              </a:rPr>
              <a:t/>
            </a:r>
            <a:br>
              <a:rPr lang="en-GB" altLang="en-US" b="1" dirty="0" smtClean="0">
                <a:latin typeface="Arial Rounded MT Bold" panose="020F0704030504030204" pitchFamily="34" charset="0"/>
              </a:rPr>
            </a:br>
            <a:r>
              <a:rPr lang="en-GB" altLang="en-US" sz="4000" b="1" u="sng" dirty="0" smtClean="0">
                <a:latin typeface="Arial Rounded MT Bold" panose="020F0704030504030204" pitchFamily="34" charset="0"/>
              </a:rPr>
              <a:t>Paper 1</a:t>
            </a:r>
            <a:br>
              <a:rPr lang="en-GB" altLang="en-US" sz="4000" b="1" u="sng" dirty="0" smtClean="0">
                <a:latin typeface="Arial Rounded MT Bold" panose="020F0704030504030204" pitchFamily="34" charset="0"/>
              </a:rPr>
            </a:br>
            <a:r>
              <a:rPr lang="en-GB" altLang="en-US" sz="3100" b="1" u="sng" dirty="0" smtClean="0">
                <a:latin typeface="Arial Rounded MT Bold" panose="020F0704030504030204" pitchFamily="34" charset="0"/>
              </a:rPr>
              <a:t>Conflict and tension in Asia, 1950–1975 </a:t>
            </a:r>
            <a:endParaRPr lang="en-GB" altLang="en-US" sz="3100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17933" y="1404186"/>
            <a:ext cx="5650248" cy="54538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How did the Korean War play a part in the Cold War?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What led Buddhist monks to burn themselves alive in protest?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What led American students to chant the following at their president: ‘Hey, hey LBJ, how many kids have you killed today?’</a:t>
            </a:r>
          </a:p>
        </p:txBody>
      </p:sp>
      <p:pic>
        <p:nvPicPr>
          <p:cNvPr id="5124" name="Picture 2" descr="http://hangle.com/wp-content/uploads/2015/05/kore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26" y="1235530"/>
            <a:ext cx="1548516" cy="24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classicalpursuits.com/wp-content/uploads/2012/04/Vietnam-helicop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24" y="2854905"/>
            <a:ext cx="2033824" cy="16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s://media.guim.co.uk/308fa20343255272ccc86f5c9e25fa2003f6bddd/0_255_3600_2159/3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60" y="4680155"/>
            <a:ext cx="2945695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3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143"/>
            <a:ext cx="9144000" cy="531464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Arial Rounded MT Bold" panose="020F0704030504030204" pitchFamily="34" charset="0"/>
              </a:rPr>
              <a:t/>
            </a:r>
            <a:br>
              <a:rPr lang="en-GB" altLang="en-US" b="1" dirty="0" smtClean="0">
                <a:latin typeface="Arial Rounded MT Bold" panose="020F0704030504030204" pitchFamily="34" charset="0"/>
              </a:rPr>
            </a:br>
            <a:r>
              <a:rPr lang="en-GB" altLang="en-US" sz="4000" b="1" u="sng" dirty="0" smtClean="0">
                <a:latin typeface="Arial Rounded MT Bold" panose="020F0704030504030204" pitchFamily="34" charset="0"/>
              </a:rPr>
              <a:t>Paper 2</a:t>
            </a:r>
            <a:r>
              <a:rPr lang="en-GB" altLang="en-US" b="1" u="sng" dirty="0" smtClean="0">
                <a:latin typeface="Arial Rounded MT Bold" panose="020F0704030504030204" pitchFamily="34" charset="0"/>
              </a:rPr>
              <a:t/>
            </a:r>
            <a:br>
              <a:rPr lang="en-GB" altLang="en-US" b="1" u="sng" dirty="0" smtClean="0">
                <a:latin typeface="Arial Rounded MT Bold" panose="020F0704030504030204" pitchFamily="34" charset="0"/>
              </a:rPr>
            </a:br>
            <a:r>
              <a:rPr lang="en-GB" altLang="en-US" sz="2700" b="1" u="sng" dirty="0" smtClean="0">
                <a:latin typeface="Arial Rounded MT Bold" panose="020F0704030504030204" pitchFamily="34" charset="0"/>
              </a:rPr>
              <a:t>Britain: Health and the people: c1000 to the present day </a:t>
            </a:r>
            <a:endParaRPr lang="en-GB" altLang="en-US" sz="2700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0052" y="1396852"/>
            <a:ext cx="5609304" cy="54611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Why did people believe slapping a pigeon against the soles of their feet would cure them?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Why does the word ‘</a:t>
            </a:r>
            <a:r>
              <a:rPr lang="en-GB" altLang="en-US" b="1" dirty="0" err="1" smtClean="0">
                <a:latin typeface="Arial Rounded MT Bold" panose="020F0704030504030204" pitchFamily="34" charset="0"/>
              </a:rPr>
              <a:t>vacca</a:t>
            </a:r>
            <a:r>
              <a:rPr lang="en-GB" altLang="en-US" b="1" dirty="0" smtClean="0">
                <a:latin typeface="Arial Rounded MT Bold" panose="020F0704030504030204" pitchFamily="34" charset="0"/>
              </a:rPr>
              <a:t>’ for vaccination come from the word ‘cow’?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Who were the ‘guinea pig club’ and why were they so revolutionary?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How did a dirty lab and an open window lead to the discovery of antibiotics?</a:t>
            </a:r>
            <a:endParaRPr lang="en-GB" alt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6148" name="Picture 2" descr="http://collegeadmissions.testmasters.com/wp-content/uploads/2012/05/medieval-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74" y="1258240"/>
            <a:ext cx="2024625" cy="22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s3-eu-west-1.amazonaws.com/infogram-gallery-images/2508878_1453417959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73" y="2610149"/>
            <a:ext cx="2500603" cy="201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all-len-all.com/wp-content/uploads/2015/04/Watson-Cr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92" y="4833357"/>
            <a:ext cx="3048408" cy="18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4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09433" y="0"/>
            <a:ext cx="8697913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b="1" u="sng" dirty="0" smtClean="0">
                <a:latin typeface="Arial Rounded MT Bold" panose="020F0704030504030204" pitchFamily="34" charset="0"/>
              </a:rPr>
              <a:t>Paper 2</a:t>
            </a:r>
            <a:r>
              <a:rPr lang="en-GB" altLang="en-US" b="1" u="sng" dirty="0" smtClean="0">
                <a:latin typeface="Arial Rounded MT Bold" panose="020F0704030504030204" pitchFamily="34" charset="0"/>
              </a:rPr>
              <a:t/>
            </a:r>
            <a:br>
              <a:rPr lang="en-GB" altLang="en-US" b="1" u="sng" dirty="0" smtClean="0">
                <a:latin typeface="Arial Rounded MT Bold" panose="020F0704030504030204" pitchFamily="34" charset="0"/>
              </a:rPr>
            </a:br>
            <a:r>
              <a:rPr lang="en-GB" altLang="en-US" sz="3100" b="1" u="sng" dirty="0" smtClean="0">
                <a:latin typeface="Arial Rounded MT Bold" panose="020F0704030504030204" pitchFamily="34" charset="0"/>
              </a:rPr>
              <a:t>Elizabethan England, c1568–1603 </a:t>
            </a:r>
            <a:endParaRPr lang="en-GB" altLang="en-US" sz="3100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2237" y="1306817"/>
            <a:ext cx="5816447" cy="54577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How did a ‘bastard’ princess become one of the nations most successful queens?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What is the different between a vagabond and a bawdy basket?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Did the murder of a Scottish Queen lead to the biggest naval invasion in British history?</a:t>
            </a:r>
          </a:p>
          <a:p>
            <a:pPr marL="0" indent="0">
              <a:buNone/>
            </a:pPr>
            <a:endParaRPr lang="en-GB" altLang="en-US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altLang="en-US" b="1" dirty="0" smtClean="0">
                <a:latin typeface="Arial Rounded MT Bold" panose="020F0704030504030204" pitchFamily="34" charset="0"/>
              </a:rPr>
              <a:t>Why were people prepared to pay a £60,000 tax on their windows?</a:t>
            </a:r>
            <a:endParaRPr lang="en-GB" altLang="en-US" dirty="0" smtClean="0">
              <a:latin typeface="Arial Rounded MT Bold" panose="020F0704030504030204" pitchFamily="34" charset="0"/>
            </a:endParaRPr>
          </a:p>
        </p:txBody>
      </p:sp>
      <p:pic>
        <p:nvPicPr>
          <p:cNvPr id="7172" name="Picture 2" descr="https://upload.wikimedia.org/wikipedia/commons/4/45/Elizabeth_I,_Procession_Portrai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3" y="1169252"/>
            <a:ext cx="2605548" cy="174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s://upload.wikimedia.org/wikipedia/commons/f/f8/Vagrant_being_punished_in_the_streets_(Tudor_Englan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35" y="2534024"/>
            <a:ext cx="2299068" cy="16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static.donquijote.org/images/blogs/dq-reg/the-spanish-arm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9" y="3708807"/>
            <a:ext cx="2191125" cy="18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://static.thousandwonders.net/Hardwick.Hall.original.189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4" y="5159358"/>
            <a:ext cx="2583732" cy="17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</TotalTime>
  <Words>907</Words>
  <Application>Microsoft Office PowerPoint</Application>
  <PresentationFormat>On-screen Show (4:3)</PresentationFormat>
  <Paragraphs>131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AQA Chevin Pro Light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Paper 1  Germany, 1890–1945: Democracy and Dictatorship  </vt:lpstr>
      <vt:lpstr> Paper 1 Conflict and tension in Asia, 1950–1975 </vt:lpstr>
      <vt:lpstr> Paper 2 Britain: Health and the people: c1000 to the present day </vt:lpstr>
      <vt:lpstr>Paper 2 Elizabethan England, c1568–1603 </vt:lpstr>
      <vt:lpstr>PowerPoint Presentation</vt:lpstr>
      <vt:lpstr>What are the requirements for GCSE History?</vt:lpstr>
      <vt:lpstr>What skills will we be using?</vt:lpstr>
      <vt:lpstr>How will pupils be assessed?</vt:lpstr>
      <vt:lpstr>Making sense of  the History papers</vt:lpstr>
      <vt:lpstr>Simply put…</vt:lpstr>
      <vt:lpstr>PowerPoint Presentation</vt:lpstr>
      <vt:lpstr>PowerPoint Presentation</vt:lpstr>
      <vt:lpstr>PowerPoint Presentation</vt:lpstr>
      <vt:lpstr>PowerPoint Presentation</vt:lpstr>
    </vt:vector>
  </TitlesOfParts>
  <Company>AQA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MHolmes</dc:creator>
  <cp:lastModifiedBy>s.watkin</cp:lastModifiedBy>
  <cp:revision>590</cp:revision>
  <cp:lastPrinted>2016-06-20T12:41:15Z</cp:lastPrinted>
  <dcterms:created xsi:type="dcterms:W3CDTF">2013-02-07T15:48:28Z</dcterms:created>
  <dcterms:modified xsi:type="dcterms:W3CDTF">2021-02-24T19:32:59Z</dcterms:modified>
</cp:coreProperties>
</file>