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1" r:id="rId5"/>
  </p:sldMasterIdLst>
  <p:notesMasterIdLst>
    <p:notesMasterId r:id="rId55"/>
  </p:notesMasterIdLst>
  <p:sldIdLst>
    <p:sldId id="333" r:id="rId6"/>
    <p:sldId id="376" r:id="rId7"/>
    <p:sldId id="292" r:id="rId8"/>
    <p:sldId id="294" r:id="rId9"/>
    <p:sldId id="309" r:id="rId10"/>
    <p:sldId id="377" r:id="rId11"/>
    <p:sldId id="343" r:id="rId12"/>
    <p:sldId id="344" r:id="rId13"/>
    <p:sldId id="346" r:id="rId14"/>
    <p:sldId id="340" r:id="rId15"/>
    <p:sldId id="345" r:id="rId16"/>
    <p:sldId id="357" r:id="rId17"/>
    <p:sldId id="358" r:id="rId18"/>
    <p:sldId id="359" r:id="rId19"/>
    <p:sldId id="360" r:id="rId20"/>
    <p:sldId id="361" r:id="rId21"/>
    <p:sldId id="362" r:id="rId22"/>
    <p:sldId id="378" r:id="rId23"/>
    <p:sldId id="387" r:id="rId24"/>
    <p:sldId id="379" r:id="rId25"/>
    <p:sldId id="382" r:id="rId26"/>
    <p:sldId id="383" r:id="rId27"/>
    <p:sldId id="380" r:id="rId28"/>
    <p:sldId id="347" r:id="rId29"/>
    <p:sldId id="348" r:id="rId30"/>
    <p:sldId id="349" r:id="rId31"/>
    <p:sldId id="353" r:id="rId32"/>
    <p:sldId id="354" r:id="rId33"/>
    <p:sldId id="355" r:id="rId34"/>
    <p:sldId id="336" r:id="rId35"/>
    <p:sldId id="352" r:id="rId36"/>
    <p:sldId id="356" r:id="rId37"/>
    <p:sldId id="374" r:id="rId38"/>
    <p:sldId id="388" r:id="rId39"/>
    <p:sldId id="371" r:id="rId40"/>
    <p:sldId id="372" r:id="rId41"/>
    <p:sldId id="389" r:id="rId42"/>
    <p:sldId id="373" r:id="rId43"/>
    <p:sldId id="390" r:id="rId44"/>
    <p:sldId id="391" r:id="rId45"/>
    <p:sldId id="375" r:id="rId46"/>
    <p:sldId id="392" r:id="rId47"/>
    <p:sldId id="393" r:id="rId48"/>
    <p:sldId id="394" r:id="rId49"/>
    <p:sldId id="396" r:id="rId50"/>
    <p:sldId id="397" r:id="rId51"/>
    <p:sldId id="398" r:id="rId52"/>
    <p:sldId id="395" r:id="rId53"/>
    <p:sldId id="335" r:id="rId5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CD6"/>
    <a:srgbClr val="D65C8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FB512-56FC-CA61-1274-1CD0C4E5D580}" v="36" dt="2022-11-10T10:26:31.432"/>
    <p1510:client id="{0F2D9511-E5BE-3381-A592-30FF943C6649}" v="697" dt="2022-11-15T09:53:29.147"/>
    <p1510:client id="{25E6719B-7024-4567-8DF4-E8137B52B9A9}" v="25" dt="2022-09-16T11:50:13.801"/>
    <p1510:client id="{3EE7691D-A401-E1CB-2AE8-D1A8D7644F19}" v="504" dt="2022-09-13T15:55:47.076"/>
    <p1510:client id="{6432B790-45D8-261E-D096-86A7839A166D}" v="27" dt="2022-11-16T21:02:46.144"/>
    <p1510:client id="{70D94A37-9B1A-E09A-2400-F19C9A45D398}" v="34" dt="2022-11-24T18:03:27.134"/>
    <p1510:client id="{A281EF79-1CA2-47BF-8F4D-53A5128178AA}" v="16" dt="2022-11-15T22:19:16.343"/>
    <p1510:client id="{A2E30466-FDCB-0AAE-47A7-AAA8BB7876E6}" v="8" dt="2022-11-24T17:39:23.234"/>
    <p1510:client id="{B748991F-536B-3CD4-6447-D02883C56061}" v="4" dt="2022-11-15T23:02:42.871"/>
    <p1510:client id="{D3F6AFBF-95E0-0EFE-B5FD-E277336E5127}" v="584" dt="2022-11-16T22:36:09.975"/>
    <p1510:client id="{F88F5C87-C3BF-92F0-C4EE-A8839BD0C265}" v="1" dt="2022-11-28T12:46:35.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23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M Hosfield" userId="S::m.hosfield@hallgreen.bham.sch.uk::7842a77b-0ec8-48de-87c5-64e3f1a289ed" providerId="AD" clId="Web-{F88F5C87-C3BF-92F0-C4EE-A8839BD0C265}"/>
    <pc:docChg chg="sldOrd">
      <pc:chgData name="Mr M Hosfield" userId="S::m.hosfield@hallgreen.bham.sch.uk::7842a77b-0ec8-48de-87c5-64e3f1a289ed" providerId="AD" clId="Web-{F88F5C87-C3BF-92F0-C4EE-A8839BD0C265}" dt="2022-11-28T12:46:35.858" v="0"/>
      <pc:docMkLst>
        <pc:docMk/>
      </pc:docMkLst>
      <pc:sldChg chg="ord">
        <pc:chgData name="Mr M Hosfield" userId="S::m.hosfield@hallgreen.bham.sch.uk::7842a77b-0ec8-48de-87c5-64e3f1a289ed" providerId="AD" clId="Web-{F88F5C87-C3BF-92F0-C4EE-A8839BD0C265}" dt="2022-11-28T12:46:35.858" v="0"/>
        <pc:sldMkLst>
          <pc:docMk/>
          <pc:sldMk cId="434636200" sldId="340"/>
        </pc:sldMkLst>
      </pc:sldChg>
    </pc:docChg>
  </pc:docChgLst>
  <pc:docChgLst>
    <pc:chgData name="Mrs Z Ziebeck" userId="S::z.ziebeck@hallgreen.bham.sch.uk::e7afc9f2-9529-4ccf-b3d9-ade982a28845" providerId="AD" clId="Web-{70D94A37-9B1A-E09A-2400-F19C9A45D398}"/>
    <pc:docChg chg="modSld">
      <pc:chgData name="Mrs Z Ziebeck" userId="S::z.ziebeck@hallgreen.bham.sch.uk::e7afc9f2-9529-4ccf-b3d9-ade982a28845" providerId="AD" clId="Web-{70D94A37-9B1A-E09A-2400-F19C9A45D398}" dt="2022-11-24T18:03:27.134" v="20" actId="1076"/>
      <pc:docMkLst>
        <pc:docMk/>
      </pc:docMkLst>
      <pc:sldChg chg="addSp modSp">
        <pc:chgData name="Mrs Z Ziebeck" userId="S::z.ziebeck@hallgreen.bham.sch.uk::e7afc9f2-9529-4ccf-b3d9-ade982a28845" providerId="AD" clId="Web-{70D94A37-9B1A-E09A-2400-F19C9A45D398}" dt="2022-11-24T18:03:27.134" v="20" actId="1076"/>
        <pc:sldMkLst>
          <pc:docMk/>
          <pc:sldMk cId="3118910752" sldId="398"/>
        </pc:sldMkLst>
        <pc:spChg chg="add mod">
          <ac:chgData name="Mrs Z Ziebeck" userId="S::z.ziebeck@hallgreen.bham.sch.uk::e7afc9f2-9529-4ccf-b3d9-ade982a28845" providerId="AD" clId="Web-{70D94A37-9B1A-E09A-2400-F19C9A45D398}" dt="2022-11-24T18:03:27.134" v="20" actId="1076"/>
          <ac:spMkLst>
            <pc:docMk/>
            <pc:sldMk cId="3118910752" sldId="398"/>
            <ac:spMk id="4" creationId="{557CC7FB-5C77-20A3-7537-E474305EEBDE}"/>
          </ac:spMkLst>
        </pc:spChg>
      </pc:sldChg>
    </pc:docChg>
  </pc:docChgLst>
  <pc:docChgLst>
    <pc:chgData name="Mrs Z Ziebeck" userId="S::z.ziebeck@hallgreen.bham.sch.uk::e7afc9f2-9529-4ccf-b3d9-ade982a28845" providerId="AD" clId="Web-{A2E30466-FDCB-0AAE-47A7-AAA8BB7876E6}"/>
    <pc:docChg chg="addSld delSld modSld">
      <pc:chgData name="Mrs Z Ziebeck" userId="S::z.ziebeck@hallgreen.bham.sch.uk::e7afc9f2-9529-4ccf-b3d9-ade982a28845" providerId="AD" clId="Web-{A2E30466-FDCB-0AAE-47A7-AAA8BB7876E6}" dt="2022-11-24T17:39:23.234" v="5"/>
      <pc:docMkLst>
        <pc:docMk/>
      </pc:docMkLst>
      <pc:sldChg chg="addSp delSp modSp">
        <pc:chgData name="Mrs Z Ziebeck" userId="S::z.ziebeck@hallgreen.bham.sch.uk::e7afc9f2-9529-4ccf-b3d9-ade982a28845" providerId="AD" clId="Web-{A2E30466-FDCB-0AAE-47A7-AAA8BB7876E6}" dt="2022-11-24T17:39:23.234" v="5"/>
        <pc:sldMkLst>
          <pc:docMk/>
          <pc:sldMk cId="3271622249" sldId="375"/>
        </pc:sldMkLst>
        <pc:picChg chg="add del mod">
          <ac:chgData name="Mrs Z Ziebeck" userId="S::z.ziebeck@hallgreen.bham.sch.uk::e7afc9f2-9529-4ccf-b3d9-ade982a28845" providerId="AD" clId="Web-{A2E30466-FDCB-0AAE-47A7-AAA8BB7876E6}" dt="2022-11-24T17:39:23.234" v="5"/>
          <ac:picMkLst>
            <pc:docMk/>
            <pc:sldMk cId="3271622249" sldId="375"/>
            <ac:picMk id="3" creationId="{F97B5064-5400-4D75-43CB-23ACB5F9DFF1}"/>
          </ac:picMkLst>
        </pc:picChg>
      </pc:sldChg>
      <pc:sldChg chg="addSp delSp modSp new del">
        <pc:chgData name="Mrs Z Ziebeck" userId="S::z.ziebeck@hallgreen.bham.sch.uk::e7afc9f2-9529-4ccf-b3d9-ade982a28845" providerId="AD" clId="Web-{A2E30466-FDCB-0AAE-47A7-AAA8BB7876E6}" dt="2022-11-24T17:38:57.577" v="3"/>
        <pc:sldMkLst>
          <pc:docMk/>
          <pc:sldMk cId="1337583149" sldId="392"/>
        </pc:sldMkLst>
        <pc:spChg chg="add del">
          <ac:chgData name="Mrs Z Ziebeck" userId="S::z.ziebeck@hallgreen.bham.sch.uk::e7afc9f2-9529-4ccf-b3d9-ade982a28845" providerId="AD" clId="Web-{A2E30466-FDCB-0AAE-47A7-AAA8BB7876E6}" dt="2022-11-24T17:38:56.577" v="2"/>
          <ac:spMkLst>
            <pc:docMk/>
            <pc:sldMk cId="1337583149" sldId="392"/>
            <ac:spMk id="3" creationId="{FD0FE6AA-B857-8386-86FC-8DFEC416593A}"/>
          </ac:spMkLst>
        </pc:spChg>
        <pc:picChg chg="add del mod ord">
          <ac:chgData name="Mrs Z Ziebeck" userId="S::z.ziebeck@hallgreen.bham.sch.uk::e7afc9f2-9529-4ccf-b3d9-ade982a28845" providerId="AD" clId="Web-{A2E30466-FDCB-0AAE-47A7-AAA8BB7876E6}" dt="2022-11-24T17:38:56.577" v="2"/>
          <ac:picMkLst>
            <pc:docMk/>
            <pc:sldMk cId="1337583149" sldId="392"/>
            <ac:picMk id="4" creationId="{5EB50E66-1051-9E8E-D022-9D45DB16E06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FE319-EF65-471A-AA98-D004AA632B50}" type="doc">
      <dgm:prSet loTypeId="urn:microsoft.com/office/officeart/2016/7/layout/BasicLinearProcessNumbered" loCatId="process" qsTypeId="urn:microsoft.com/office/officeart/2005/8/quickstyle/simple4" qsCatId="simple" csTypeId="urn:microsoft.com/office/officeart/2005/8/colors/colorful1" csCatId="colorful" phldr="1"/>
      <dgm:spPr/>
      <dgm:t>
        <a:bodyPr/>
        <a:lstStyle/>
        <a:p>
          <a:endParaRPr lang="en-US"/>
        </a:p>
      </dgm:t>
    </dgm:pt>
    <dgm:pt modelId="{D992A402-8624-4F45-915B-8AA782913AB4}">
      <dgm:prSet/>
      <dgm:spPr/>
      <dgm:t>
        <a:bodyPr/>
        <a:lstStyle/>
        <a:p>
          <a:pPr rtl="0"/>
          <a:r>
            <a:rPr lang="en-US">
              <a:latin typeface="Calibri Light" panose="020F0302020204030204"/>
            </a:rPr>
            <a:t>Break</a:t>
          </a:r>
          <a:r>
            <a:rPr lang="en-US"/>
            <a:t> the task down into manageable chunks</a:t>
          </a:r>
          <a:r>
            <a:rPr lang="en-US">
              <a:latin typeface="Calibri Light" panose="020F0302020204030204"/>
            </a:rPr>
            <a:t> - (use unit titles to help)</a:t>
          </a:r>
        </a:p>
      </dgm:t>
    </dgm:pt>
    <dgm:pt modelId="{E8E5912F-BBD3-43FE-9D02-B0D996213556}" type="parTrans" cxnId="{1A138AC5-F561-4145-8A15-7C9E4823533F}">
      <dgm:prSet/>
      <dgm:spPr/>
      <dgm:t>
        <a:bodyPr/>
        <a:lstStyle/>
        <a:p>
          <a:endParaRPr lang="en-US"/>
        </a:p>
      </dgm:t>
    </dgm:pt>
    <dgm:pt modelId="{4C67841F-376B-4F22-87A0-AA8570EB2267}" type="sibTrans" cxnId="{1A138AC5-F561-4145-8A15-7C9E4823533F}">
      <dgm:prSet phldrT="1" phldr="0"/>
      <dgm:spPr/>
      <dgm:t>
        <a:bodyPr/>
        <a:lstStyle/>
        <a:p>
          <a:r>
            <a:rPr lang="en-US"/>
            <a:t>1</a:t>
          </a:r>
        </a:p>
      </dgm:t>
    </dgm:pt>
    <dgm:pt modelId="{CD726A07-C270-4F65-A54C-C00103298731}">
      <dgm:prSet/>
      <dgm:spPr/>
      <dgm:t>
        <a:bodyPr/>
        <a:lstStyle/>
        <a:p>
          <a:pPr rtl="0"/>
          <a:r>
            <a:rPr lang="en-US">
              <a:latin typeface="Calibri Light" panose="020F0302020204030204"/>
            </a:rPr>
            <a:t>Surround yourself with positive people</a:t>
          </a:r>
          <a:r>
            <a:rPr lang="en-US"/>
            <a:t/>
          </a:r>
          <a:br>
            <a:rPr lang="en-US"/>
          </a:br>
          <a:r>
            <a:rPr lang="en-US"/>
            <a:t/>
          </a:r>
          <a:br>
            <a:rPr lang="en-US"/>
          </a:br>
          <a:r>
            <a:rPr lang="en-US"/>
            <a:t/>
          </a:r>
          <a:br>
            <a:rPr lang="en-US"/>
          </a:br>
          <a:r>
            <a:rPr lang="en-US"/>
            <a:t/>
          </a:r>
          <a:br>
            <a:rPr lang="en-US"/>
          </a:br>
          <a:endParaRPr lang="en-US"/>
        </a:p>
      </dgm:t>
    </dgm:pt>
    <dgm:pt modelId="{9B440B89-885E-4A2C-BBA8-2719EB0218DC}" type="parTrans" cxnId="{06B13F0F-E9DF-4BE6-9F10-E330538716F2}">
      <dgm:prSet/>
      <dgm:spPr/>
      <dgm:t>
        <a:bodyPr/>
        <a:lstStyle/>
        <a:p>
          <a:endParaRPr lang="en-US"/>
        </a:p>
      </dgm:t>
    </dgm:pt>
    <dgm:pt modelId="{6DD7722C-C394-43C4-974D-C798FC78EFD6}" type="sibTrans" cxnId="{06B13F0F-E9DF-4BE6-9F10-E330538716F2}">
      <dgm:prSet phldrT="3" phldr="0"/>
      <dgm:spPr/>
      <dgm:t>
        <a:bodyPr/>
        <a:lstStyle/>
        <a:p>
          <a:r>
            <a:rPr lang="en-US"/>
            <a:t>3</a:t>
          </a:r>
        </a:p>
      </dgm:t>
    </dgm:pt>
    <dgm:pt modelId="{DA5DEC38-17D3-4609-BDF8-5358B28A924D}">
      <dgm:prSet phldr="0"/>
      <dgm:spPr/>
      <dgm:t>
        <a:bodyPr/>
        <a:lstStyle/>
        <a:p>
          <a:pPr rtl="0"/>
          <a:r>
            <a:rPr lang="en-US"/>
            <a:t>Get into a study routine</a:t>
          </a:r>
          <a:r>
            <a:rPr lang="en-US">
              <a:solidFill>
                <a:srgbClr val="010000"/>
              </a:solidFill>
              <a:latin typeface="Calibri Light" panose="020F0302020204030204"/>
            </a:rPr>
            <a:t> </a:t>
          </a:r>
          <a:r>
            <a:rPr lang="en-US">
              <a:latin typeface="Calibri Light" panose="020F0302020204030204"/>
            </a:rPr>
            <a:t>– make</a:t>
          </a:r>
          <a:r>
            <a:rPr lang="en-US">
              <a:solidFill>
                <a:srgbClr val="010000"/>
              </a:solidFill>
              <a:latin typeface="Calibri Light" panose="020F0302020204030204"/>
            </a:rPr>
            <a:t> it</a:t>
          </a:r>
          <a:r>
            <a:rPr lang="en-US">
              <a:latin typeface="Calibri Light" panose="020F0302020204030204"/>
            </a:rPr>
            <a:t> a norm</a:t>
          </a:r>
          <a:r>
            <a:rPr lang="en-US"/>
            <a:t/>
          </a:r>
          <a:br>
            <a:rPr lang="en-US"/>
          </a:br>
          <a:r>
            <a:rPr lang="en-US"/>
            <a:t/>
          </a:r>
          <a:br>
            <a:rPr lang="en-US"/>
          </a:br>
          <a:endParaRPr lang="en-US">
            <a:solidFill>
              <a:srgbClr val="010000"/>
            </a:solidFill>
            <a:latin typeface="Calibri Light" panose="020F0302020204030204"/>
          </a:endParaRPr>
        </a:p>
      </dgm:t>
    </dgm:pt>
    <dgm:pt modelId="{A4A0089A-7701-4548-B943-606B9D7A2169}" type="parTrans" cxnId="{6255BA40-89D7-4ADD-AF1B-8AF8E9A9A0C4}">
      <dgm:prSet/>
      <dgm:spPr/>
      <dgm:t>
        <a:bodyPr/>
        <a:lstStyle/>
        <a:p>
          <a:endParaRPr lang="en-US"/>
        </a:p>
      </dgm:t>
    </dgm:pt>
    <dgm:pt modelId="{E06801A4-5A68-4D6E-940B-EE7D208B61FF}" type="sibTrans" cxnId="{6255BA40-89D7-4ADD-AF1B-8AF8E9A9A0C4}">
      <dgm:prSet phldrT="2" phldr="0"/>
      <dgm:spPr/>
      <dgm:t>
        <a:bodyPr/>
        <a:lstStyle/>
        <a:p>
          <a:r>
            <a:rPr lang="en-US"/>
            <a:t>2</a:t>
          </a:r>
        </a:p>
      </dgm:t>
    </dgm:pt>
    <dgm:pt modelId="{0A996554-4B72-4D1C-8F7B-F127A9872A63}" type="pres">
      <dgm:prSet presAssocID="{9D0FE319-EF65-471A-AA98-D004AA632B50}" presName="Name0" presStyleCnt="0">
        <dgm:presLayoutVars>
          <dgm:animLvl val="lvl"/>
          <dgm:resizeHandles val="exact"/>
        </dgm:presLayoutVars>
      </dgm:prSet>
      <dgm:spPr/>
      <dgm:t>
        <a:bodyPr/>
        <a:lstStyle/>
        <a:p>
          <a:endParaRPr lang="en-US"/>
        </a:p>
      </dgm:t>
    </dgm:pt>
    <dgm:pt modelId="{1065E7EB-5128-40B2-B9EA-D91934E1EE5B}" type="pres">
      <dgm:prSet presAssocID="{D992A402-8624-4F45-915B-8AA782913AB4}" presName="compositeNode" presStyleCnt="0">
        <dgm:presLayoutVars>
          <dgm:bulletEnabled val="1"/>
        </dgm:presLayoutVars>
      </dgm:prSet>
      <dgm:spPr/>
    </dgm:pt>
    <dgm:pt modelId="{EAD15B28-CFF7-4405-9016-67DC3E2E0F51}" type="pres">
      <dgm:prSet presAssocID="{D992A402-8624-4F45-915B-8AA782913AB4}" presName="bgRect" presStyleLbl="bgAccFollowNode1" presStyleIdx="0" presStyleCnt="3"/>
      <dgm:spPr/>
      <dgm:t>
        <a:bodyPr/>
        <a:lstStyle/>
        <a:p>
          <a:endParaRPr lang="en-US"/>
        </a:p>
      </dgm:t>
    </dgm:pt>
    <dgm:pt modelId="{22134C85-CCD4-49A6-AD8C-D2F24E7EE8C7}" type="pres">
      <dgm:prSet presAssocID="{4C67841F-376B-4F22-87A0-AA8570EB2267}" presName="sibTransNodeCircle" presStyleLbl="alignNode1" presStyleIdx="0" presStyleCnt="6">
        <dgm:presLayoutVars>
          <dgm:chMax val="0"/>
          <dgm:bulletEnabled/>
        </dgm:presLayoutVars>
      </dgm:prSet>
      <dgm:spPr/>
      <dgm:t>
        <a:bodyPr/>
        <a:lstStyle/>
        <a:p>
          <a:endParaRPr lang="en-US"/>
        </a:p>
      </dgm:t>
    </dgm:pt>
    <dgm:pt modelId="{79FC4D87-1E77-464F-AC5B-F79A14B23197}" type="pres">
      <dgm:prSet presAssocID="{D992A402-8624-4F45-915B-8AA782913AB4}" presName="bottomLine" presStyleLbl="alignNode1" presStyleIdx="1" presStyleCnt="6">
        <dgm:presLayoutVars/>
      </dgm:prSet>
      <dgm:spPr/>
    </dgm:pt>
    <dgm:pt modelId="{C3F630F8-14DA-4061-8C5A-37E7FB1D2FE9}" type="pres">
      <dgm:prSet presAssocID="{D992A402-8624-4F45-915B-8AA782913AB4}" presName="nodeText" presStyleLbl="bgAccFollowNode1" presStyleIdx="0" presStyleCnt="3">
        <dgm:presLayoutVars>
          <dgm:bulletEnabled val="1"/>
        </dgm:presLayoutVars>
      </dgm:prSet>
      <dgm:spPr/>
      <dgm:t>
        <a:bodyPr/>
        <a:lstStyle/>
        <a:p>
          <a:endParaRPr lang="en-US"/>
        </a:p>
      </dgm:t>
    </dgm:pt>
    <dgm:pt modelId="{AC45B433-B7EF-49E5-BC7D-A4E92F34ACDD}" type="pres">
      <dgm:prSet presAssocID="{4C67841F-376B-4F22-87A0-AA8570EB2267}" presName="sibTrans" presStyleCnt="0"/>
      <dgm:spPr/>
    </dgm:pt>
    <dgm:pt modelId="{5C0FF0AA-C035-4962-89CB-286D4D6E40AA}" type="pres">
      <dgm:prSet presAssocID="{DA5DEC38-17D3-4609-BDF8-5358B28A924D}" presName="compositeNode" presStyleCnt="0">
        <dgm:presLayoutVars>
          <dgm:bulletEnabled val="1"/>
        </dgm:presLayoutVars>
      </dgm:prSet>
      <dgm:spPr/>
    </dgm:pt>
    <dgm:pt modelId="{E633CAAC-8BF2-4AA4-B03E-8E094B2CD75B}" type="pres">
      <dgm:prSet presAssocID="{DA5DEC38-17D3-4609-BDF8-5358B28A924D}" presName="bgRect" presStyleLbl="bgAccFollowNode1" presStyleIdx="1" presStyleCnt="3"/>
      <dgm:spPr/>
      <dgm:t>
        <a:bodyPr/>
        <a:lstStyle/>
        <a:p>
          <a:endParaRPr lang="en-US"/>
        </a:p>
      </dgm:t>
    </dgm:pt>
    <dgm:pt modelId="{4749CD6A-0214-4BF6-B4D4-CC9FEDF8CDFA}" type="pres">
      <dgm:prSet presAssocID="{E06801A4-5A68-4D6E-940B-EE7D208B61FF}" presName="sibTransNodeCircle" presStyleLbl="alignNode1" presStyleIdx="2" presStyleCnt="6">
        <dgm:presLayoutVars>
          <dgm:chMax val="0"/>
          <dgm:bulletEnabled/>
        </dgm:presLayoutVars>
      </dgm:prSet>
      <dgm:spPr/>
      <dgm:t>
        <a:bodyPr/>
        <a:lstStyle/>
        <a:p>
          <a:endParaRPr lang="en-US"/>
        </a:p>
      </dgm:t>
    </dgm:pt>
    <dgm:pt modelId="{4FFEC0AC-56A1-42A3-A342-4ADA51E62394}" type="pres">
      <dgm:prSet presAssocID="{DA5DEC38-17D3-4609-BDF8-5358B28A924D}" presName="bottomLine" presStyleLbl="alignNode1" presStyleIdx="3" presStyleCnt="6">
        <dgm:presLayoutVars/>
      </dgm:prSet>
      <dgm:spPr/>
    </dgm:pt>
    <dgm:pt modelId="{6154C5FC-06B5-4134-B227-65AD3015F162}" type="pres">
      <dgm:prSet presAssocID="{DA5DEC38-17D3-4609-BDF8-5358B28A924D}" presName="nodeText" presStyleLbl="bgAccFollowNode1" presStyleIdx="1" presStyleCnt="3">
        <dgm:presLayoutVars>
          <dgm:bulletEnabled val="1"/>
        </dgm:presLayoutVars>
      </dgm:prSet>
      <dgm:spPr/>
      <dgm:t>
        <a:bodyPr/>
        <a:lstStyle/>
        <a:p>
          <a:endParaRPr lang="en-US"/>
        </a:p>
      </dgm:t>
    </dgm:pt>
    <dgm:pt modelId="{1088FA70-6E92-4E02-BAB7-43B5A1E6B128}" type="pres">
      <dgm:prSet presAssocID="{E06801A4-5A68-4D6E-940B-EE7D208B61FF}" presName="sibTrans" presStyleCnt="0"/>
      <dgm:spPr/>
    </dgm:pt>
    <dgm:pt modelId="{36495F38-F534-499F-A4B8-D4702FCFEDFE}" type="pres">
      <dgm:prSet presAssocID="{CD726A07-C270-4F65-A54C-C00103298731}" presName="compositeNode" presStyleCnt="0">
        <dgm:presLayoutVars>
          <dgm:bulletEnabled val="1"/>
        </dgm:presLayoutVars>
      </dgm:prSet>
      <dgm:spPr/>
    </dgm:pt>
    <dgm:pt modelId="{9461FBD7-AF2E-4B66-B03E-BB5B83D5802A}" type="pres">
      <dgm:prSet presAssocID="{CD726A07-C270-4F65-A54C-C00103298731}" presName="bgRect" presStyleLbl="bgAccFollowNode1" presStyleIdx="2" presStyleCnt="3"/>
      <dgm:spPr/>
      <dgm:t>
        <a:bodyPr/>
        <a:lstStyle/>
        <a:p>
          <a:endParaRPr lang="en-US"/>
        </a:p>
      </dgm:t>
    </dgm:pt>
    <dgm:pt modelId="{45D0B3DC-E13D-4F22-B508-21A85459A7F0}" type="pres">
      <dgm:prSet presAssocID="{6DD7722C-C394-43C4-974D-C798FC78EFD6}" presName="sibTransNodeCircle" presStyleLbl="alignNode1" presStyleIdx="4" presStyleCnt="6">
        <dgm:presLayoutVars>
          <dgm:chMax val="0"/>
          <dgm:bulletEnabled/>
        </dgm:presLayoutVars>
      </dgm:prSet>
      <dgm:spPr/>
      <dgm:t>
        <a:bodyPr/>
        <a:lstStyle/>
        <a:p>
          <a:endParaRPr lang="en-US"/>
        </a:p>
      </dgm:t>
    </dgm:pt>
    <dgm:pt modelId="{1A1353ED-0406-46A1-B8A6-E27DDD033519}" type="pres">
      <dgm:prSet presAssocID="{CD726A07-C270-4F65-A54C-C00103298731}" presName="bottomLine" presStyleLbl="alignNode1" presStyleIdx="5" presStyleCnt="6">
        <dgm:presLayoutVars/>
      </dgm:prSet>
      <dgm:spPr/>
    </dgm:pt>
    <dgm:pt modelId="{E135C0A8-92FF-449F-AAE3-CCBF68D6E5C2}" type="pres">
      <dgm:prSet presAssocID="{CD726A07-C270-4F65-A54C-C00103298731}" presName="nodeText" presStyleLbl="bgAccFollowNode1" presStyleIdx="2" presStyleCnt="3">
        <dgm:presLayoutVars>
          <dgm:bulletEnabled val="1"/>
        </dgm:presLayoutVars>
      </dgm:prSet>
      <dgm:spPr/>
      <dgm:t>
        <a:bodyPr/>
        <a:lstStyle/>
        <a:p>
          <a:endParaRPr lang="en-US"/>
        </a:p>
      </dgm:t>
    </dgm:pt>
  </dgm:ptLst>
  <dgm:cxnLst>
    <dgm:cxn modelId="{C5A0ADFB-D5FF-4C3F-8F45-4569BE7C9E74}" type="presOf" srcId="{E06801A4-5A68-4D6E-940B-EE7D208B61FF}" destId="{4749CD6A-0214-4BF6-B4D4-CC9FEDF8CDFA}" srcOrd="0" destOrd="0" presId="urn:microsoft.com/office/officeart/2016/7/layout/BasicLinearProcessNumbered"/>
    <dgm:cxn modelId="{E7671137-9D27-4982-B7C0-75A326A0BF35}" type="presOf" srcId="{DA5DEC38-17D3-4609-BDF8-5358B28A924D}" destId="{E633CAAC-8BF2-4AA4-B03E-8E094B2CD75B}" srcOrd="0" destOrd="0" presId="urn:microsoft.com/office/officeart/2016/7/layout/BasicLinearProcessNumbered"/>
    <dgm:cxn modelId="{1A138AC5-F561-4145-8A15-7C9E4823533F}" srcId="{9D0FE319-EF65-471A-AA98-D004AA632B50}" destId="{D992A402-8624-4F45-915B-8AA782913AB4}" srcOrd="0" destOrd="0" parTransId="{E8E5912F-BBD3-43FE-9D02-B0D996213556}" sibTransId="{4C67841F-376B-4F22-87A0-AA8570EB2267}"/>
    <dgm:cxn modelId="{C3A42426-44E2-499D-B2A4-0B769DB79815}" type="presOf" srcId="{6DD7722C-C394-43C4-974D-C798FC78EFD6}" destId="{45D0B3DC-E13D-4F22-B508-21A85459A7F0}" srcOrd="0" destOrd="0" presId="urn:microsoft.com/office/officeart/2016/7/layout/BasicLinearProcessNumbered"/>
    <dgm:cxn modelId="{62296005-F862-4F0A-8FF8-38CDE869C2C3}" type="presOf" srcId="{9D0FE319-EF65-471A-AA98-D004AA632B50}" destId="{0A996554-4B72-4D1C-8F7B-F127A9872A63}" srcOrd="0" destOrd="0" presId="urn:microsoft.com/office/officeart/2016/7/layout/BasicLinearProcessNumbered"/>
    <dgm:cxn modelId="{06031F42-48E8-4B73-87D3-02A23AB72843}" type="presOf" srcId="{CD726A07-C270-4F65-A54C-C00103298731}" destId="{E135C0A8-92FF-449F-AAE3-CCBF68D6E5C2}" srcOrd="1" destOrd="0" presId="urn:microsoft.com/office/officeart/2016/7/layout/BasicLinearProcessNumbered"/>
    <dgm:cxn modelId="{6255BA40-89D7-4ADD-AF1B-8AF8E9A9A0C4}" srcId="{9D0FE319-EF65-471A-AA98-D004AA632B50}" destId="{DA5DEC38-17D3-4609-BDF8-5358B28A924D}" srcOrd="1" destOrd="0" parTransId="{A4A0089A-7701-4548-B943-606B9D7A2169}" sibTransId="{E06801A4-5A68-4D6E-940B-EE7D208B61FF}"/>
    <dgm:cxn modelId="{5ABCC987-3FBD-4291-9AEA-B9649B4B2629}" type="presOf" srcId="{D992A402-8624-4F45-915B-8AA782913AB4}" destId="{EAD15B28-CFF7-4405-9016-67DC3E2E0F51}" srcOrd="0" destOrd="0" presId="urn:microsoft.com/office/officeart/2016/7/layout/BasicLinearProcessNumbered"/>
    <dgm:cxn modelId="{AFF8EA81-8D10-4DAD-BBF1-B3905D491E56}" type="presOf" srcId="{CD726A07-C270-4F65-A54C-C00103298731}" destId="{9461FBD7-AF2E-4B66-B03E-BB5B83D5802A}" srcOrd="0" destOrd="0" presId="urn:microsoft.com/office/officeart/2016/7/layout/BasicLinearProcessNumbered"/>
    <dgm:cxn modelId="{DF763EDA-F5F6-4C42-B18F-B91C8A54D0C0}" type="presOf" srcId="{D992A402-8624-4F45-915B-8AA782913AB4}" destId="{C3F630F8-14DA-4061-8C5A-37E7FB1D2FE9}" srcOrd="1" destOrd="0" presId="urn:microsoft.com/office/officeart/2016/7/layout/BasicLinearProcessNumbered"/>
    <dgm:cxn modelId="{06B13F0F-E9DF-4BE6-9F10-E330538716F2}" srcId="{9D0FE319-EF65-471A-AA98-D004AA632B50}" destId="{CD726A07-C270-4F65-A54C-C00103298731}" srcOrd="2" destOrd="0" parTransId="{9B440B89-885E-4A2C-BBA8-2719EB0218DC}" sibTransId="{6DD7722C-C394-43C4-974D-C798FC78EFD6}"/>
    <dgm:cxn modelId="{E2E0B8C5-0D7B-4E89-80E0-2967B6DF0495}" type="presOf" srcId="{DA5DEC38-17D3-4609-BDF8-5358B28A924D}" destId="{6154C5FC-06B5-4134-B227-65AD3015F162}" srcOrd="1" destOrd="0" presId="urn:microsoft.com/office/officeart/2016/7/layout/BasicLinearProcessNumbered"/>
    <dgm:cxn modelId="{B06C5BCF-AB8E-4C2C-AD9D-EC22F3250699}" type="presOf" srcId="{4C67841F-376B-4F22-87A0-AA8570EB2267}" destId="{22134C85-CCD4-49A6-AD8C-D2F24E7EE8C7}" srcOrd="0" destOrd="0" presId="urn:microsoft.com/office/officeart/2016/7/layout/BasicLinearProcessNumbered"/>
    <dgm:cxn modelId="{804B4154-BB7A-445D-BF20-22467104B04A}" type="presParOf" srcId="{0A996554-4B72-4D1C-8F7B-F127A9872A63}" destId="{1065E7EB-5128-40B2-B9EA-D91934E1EE5B}" srcOrd="0" destOrd="0" presId="urn:microsoft.com/office/officeart/2016/7/layout/BasicLinearProcessNumbered"/>
    <dgm:cxn modelId="{63B57655-FD0C-4B0E-9D30-D8EADB2301AB}" type="presParOf" srcId="{1065E7EB-5128-40B2-B9EA-D91934E1EE5B}" destId="{EAD15B28-CFF7-4405-9016-67DC3E2E0F51}" srcOrd="0" destOrd="0" presId="urn:microsoft.com/office/officeart/2016/7/layout/BasicLinearProcessNumbered"/>
    <dgm:cxn modelId="{5799489A-4E6D-4897-9C9E-C8163D695D46}" type="presParOf" srcId="{1065E7EB-5128-40B2-B9EA-D91934E1EE5B}" destId="{22134C85-CCD4-49A6-AD8C-D2F24E7EE8C7}" srcOrd="1" destOrd="0" presId="urn:microsoft.com/office/officeart/2016/7/layout/BasicLinearProcessNumbered"/>
    <dgm:cxn modelId="{A5EABFD9-84DC-43AC-96A6-460795F28D1F}" type="presParOf" srcId="{1065E7EB-5128-40B2-B9EA-D91934E1EE5B}" destId="{79FC4D87-1E77-464F-AC5B-F79A14B23197}" srcOrd="2" destOrd="0" presId="urn:microsoft.com/office/officeart/2016/7/layout/BasicLinearProcessNumbered"/>
    <dgm:cxn modelId="{B85E8611-3C59-4C86-864A-868C8028C68F}" type="presParOf" srcId="{1065E7EB-5128-40B2-B9EA-D91934E1EE5B}" destId="{C3F630F8-14DA-4061-8C5A-37E7FB1D2FE9}" srcOrd="3" destOrd="0" presId="urn:microsoft.com/office/officeart/2016/7/layout/BasicLinearProcessNumbered"/>
    <dgm:cxn modelId="{78D3C1F4-0B32-4FAA-9E3F-4D9F88A7AF16}" type="presParOf" srcId="{0A996554-4B72-4D1C-8F7B-F127A9872A63}" destId="{AC45B433-B7EF-49E5-BC7D-A4E92F34ACDD}" srcOrd="1" destOrd="0" presId="urn:microsoft.com/office/officeart/2016/7/layout/BasicLinearProcessNumbered"/>
    <dgm:cxn modelId="{9F2B6410-D681-4303-9F09-95CF4755ED79}" type="presParOf" srcId="{0A996554-4B72-4D1C-8F7B-F127A9872A63}" destId="{5C0FF0AA-C035-4962-89CB-286D4D6E40AA}" srcOrd="2" destOrd="0" presId="urn:microsoft.com/office/officeart/2016/7/layout/BasicLinearProcessNumbered"/>
    <dgm:cxn modelId="{270B9CC3-2E2B-4DDD-A1E6-779C41BA43CA}" type="presParOf" srcId="{5C0FF0AA-C035-4962-89CB-286D4D6E40AA}" destId="{E633CAAC-8BF2-4AA4-B03E-8E094B2CD75B}" srcOrd="0" destOrd="0" presId="urn:microsoft.com/office/officeart/2016/7/layout/BasicLinearProcessNumbered"/>
    <dgm:cxn modelId="{0115AD61-E4B3-4131-846A-26E11B22F696}" type="presParOf" srcId="{5C0FF0AA-C035-4962-89CB-286D4D6E40AA}" destId="{4749CD6A-0214-4BF6-B4D4-CC9FEDF8CDFA}" srcOrd="1" destOrd="0" presId="urn:microsoft.com/office/officeart/2016/7/layout/BasicLinearProcessNumbered"/>
    <dgm:cxn modelId="{9D89F9B1-ED91-4FD6-97C0-57DCCBD17310}" type="presParOf" srcId="{5C0FF0AA-C035-4962-89CB-286D4D6E40AA}" destId="{4FFEC0AC-56A1-42A3-A342-4ADA51E62394}" srcOrd="2" destOrd="0" presId="urn:microsoft.com/office/officeart/2016/7/layout/BasicLinearProcessNumbered"/>
    <dgm:cxn modelId="{3B004245-E292-4A35-A7C5-52E79015F4E0}" type="presParOf" srcId="{5C0FF0AA-C035-4962-89CB-286D4D6E40AA}" destId="{6154C5FC-06B5-4134-B227-65AD3015F162}" srcOrd="3" destOrd="0" presId="urn:microsoft.com/office/officeart/2016/7/layout/BasicLinearProcessNumbered"/>
    <dgm:cxn modelId="{08432DC3-983F-4977-8CDB-2A0EACDCB477}" type="presParOf" srcId="{0A996554-4B72-4D1C-8F7B-F127A9872A63}" destId="{1088FA70-6E92-4E02-BAB7-43B5A1E6B128}" srcOrd="3" destOrd="0" presId="urn:microsoft.com/office/officeart/2016/7/layout/BasicLinearProcessNumbered"/>
    <dgm:cxn modelId="{C5531348-B259-447D-96B7-C8C833965CE5}" type="presParOf" srcId="{0A996554-4B72-4D1C-8F7B-F127A9872A63}" destId="{36495F38-F534-499F-A4B8-D4702FCFEDFE}" srcOrd="4" destOrd="0" presId="urn:microsoft.com/office/officeart/2016/7/layout/BasicLinearProcessNumbered"/>
    <dgm:cxn modelId="{1C920FD5-5C35-436A-8F59-5CB656360CBD}" type="presParOf" srcId="{36495F38-F534-499F-A4B8-D4702FCFEDFE}" destId="{9461FBD7-AF2E-4B66-B03E-BB5B83D5802A}" srcOrd="0" destOrd="0" presId="urn:microsoft.com/office/officeart/2016/7/layout/BasicLinearProcessNumbered"/>
    <dgm:cxn modelId="{7DA8B1E4-9885-4F07-A48A-884D3FFD55C2}" type="presParOf" srcId="{36495F38-F534-499F-A4B8-D4702FCFEDFE}" destId="{45D0B3DC-E13D-4F22-B508-21A85459A7F0}" srcOrd="1" destOrd="0" presId="urn:microsoft.com/office/officeart/2016/7/layout/BasicLinearProcessNumbered"/>
    <dgm:cxn modelId="{F4991B3D-7172-422C-910D-E6015AAFCF40}" type="presParOf" srcId="{36495F38-F534-499F-A4B8-D4702FCFEDFE}" destId="{1A1353ED-0406-46A1-B8A6-E27DDD033519}" srcOrd="2" destOrd="0" presId="urn:microsoft.com/office/officeart/2016/7/layout/BasicLinearProcessNumbered"/>
    <dgm:cxn modelId="{B67AAE6F-00CE-4218-9790-EBC1B514E542}" type="presParOf" srcId="{36495F38-F534-499F-A4B8-D4702FCFEDFE}" destId="{E135C0A8-92FF-449F-AAE3-CCBF68D6E5C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15B28-CFF7-4405-9016-67DC3E2E0F51}">
      <dsp:nvSpPr>
        <dsp:cNvPr id="0" name=""/>
        <dsp:cNvSpPr/>
      </dsp:nvSpPr>
      <dsp:spPr>
        <a:xfrm>
          <a:off x="0" y="808132"/>
          <a:ext cx="3744096" cy="5241734"/>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1904" tIns="330200" rIns="291904" bIns="330200" numCol="1" spcCol="1270" anchor="t" anchorCtr="0">
          <a:noAutofit/>
        </a:bodyPr>
        <a:lstStyle/>
        <a:p>
          <a:pPr lvl="0" algn="l" defTabSz="1155700" rtl="0">
            <a:lnSpc>
              <a:spcPct val="90000"/>
            </a:lnSpc>
            <a:spcBef>
              <a:spcPct val="0"/>
            </a:spcBef>
            <a:spcAft>
              <a:spcPct val="35000"/>
            </a:spcAft>
          </a:pPr>
          <a:r>
            <a:rPr lang="en-US" sz="2600" kern="1200">
              <a:latin typeface="Calibri Light" panose="020F0302020204030204"/>
            </a:rPr>
            <a:t>Break</a:t>
          </a:r>
          <a:r>
            <a:rPr lang="en-US" sz="2600" kern="1200"/>
            <a:t> the task down into manageable chunks</a:t>
          </a:r>
          <a:r>
            <a:rPr lang="en-US" sz="2600" kern="1200">
              <a:latin typeface="Calibri Light" panose="020F0302020204030204"/>
            </a:rPr>
            <a:t> - (use unit titles to help)</a:t>
          </a:r>
        </a:p>
      </dsp:txBody>
      <dsp:txXfrm>
        <a:off x="0" y="2799991"/>
        <a:ext cx="3744096" cy="3145040"/>
      </dsp:txXfrm>
    </dsp:sp>
    <dsp:sp modelId="{22134C85-CCD4-49A6-AD8C-D2F24E7EE8C7}">
      <dsp:nvSpPr>
        <dsp:cNvPr id="0" name=""/>
        <dsp:cNvSpPr/>
      </dsp:nvSpPr>
      <dsp:spPr>
        <a:xfrm>
          <a:off x="1085787" y="1332305"/>
          <a:ext cx="1572520" cy="157252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2600" tIns="12700" rIns="12260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316077" y="1562595"/>
        <a:ext cx="1111940" cy="1111940"/>
      </dsp:txXfrm>
    </dsp:sp>
    <dsp:sp modelId="{79FC4D87-1E77-464F-AC5B-F79A14B23197}">
      <dsp:nvSpPr>
        <dsp:cNvPr id="0" name=""/>
        <dsp:cNvSpPr/>
      </dsp:nvSpPr>
      <dsp:spPr>
        <a:xfrm>
          <a:off x="0" y="6049794"/>
          <a:ext cx="3744096" cy="7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33CAAC-8BF2-4AA4-B03E-8E094B2CD75B}">
      <dsp:nvSpPr>
        <dsp:cNvPr id="0" name=""/>
        <dsp:cNvSpPr/>
      </dsp:nvSpPr>
      <dsp:spPr>
        <a:xfrm>
          <a:off x="4118505" y="808132"/>
          <a:ext cx="3744096" cy="5241734"/>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1904" tIns="330200" rIns="291904" bIns="330200" numCol="1" spcCol="1270" anchor="t" anchorCtr="0">
          <a:noAutofit/>
        </a:bodyPr>
        <a:lstStyle/>
        <a:p>
          <a:pPr lvl="0" algn="l" defTabSz="1155700" rtl="0">
            <a:lnSpc>
              <a:spcPct val="90000"/>
            </a:lnSpc>
            <a:spcBef>
              <a:spcPct val="0"/>
            </a:spcBef>
            <a:spcAft>
              <a:spcPct val="35000"/>
            </a:spcAft>
          </a:pPr>
          <a:r>
            <a:rPr lang="en-US" sz="2600" kern="1200"/>
            <a:t>Get into a study routine</a:t>
          </a:r>
          <a:r>
            <a:rPr lang="en-US" sz="2600" kern="1200">
              <a:solidFill>
                <a:srgbClr val="010000"/>
              </a:solidFill>
              <a:latin typeface="Calibri Light" panose="020F0302020204030204"/>
            </a:rPr>
            <a:t> </a:t>
          </a:r>
          <a:r>
            <a:rPr lang="en-US" sz="2600" kern="1200">
              <a:latin typeface="Calibri Light" panose="020F0302020204030204"/>
            </a:rPr>
            <a:t>– make</a:t>
          </a:r>
          <a:r>
            <a:rPr lang="en-US" sz="2600" kern="1200">
              <a:solidFill>
                <a:srgbClr val="010000"/>
              </a:solidFill>
              <a:latin typeface="Calibri Light" panose="020F0302020204030204"/>
            </a:rPr>
            <a:t> it</a:t>
          </a:r>
          <a:r>
            <a:rPr lang="en-US" sz="2600" kern="1200">
              <a:latin typeface="Calibri Light" panose="020F0302020204030204"/>
            </a:rPr>
            <a:t> a norm</a:t>
          </a:r>
          <a:r>
            <a:rPr lang="en-US" sz="2600" kern="1200"/>
            <a:t/>
          </a:r>
          <a:br>
            <a:rPr lang="en-US" sz="2600" kern="1200"/>
          </a:br>
          <a:r>
            <a:rPr lang="en-US" sz="2600" kern="1200"/>
            <a:t/>
          </a:r>
          <a:br>
            <a:rPr lang="en-US" sz="2600" kern="1200"/>
          </a:br>
          <a:endParaRPr lang="en-US" sz="2600" kern="1200">
            <a:solidFill>
              <a:srgbClr val="010000"/>
            </a:solidFill>
            <a:latin typeface="Calibri Light" panose="020F0302020204030204"/>
          </a:endParaRPr>
        </a:p>
      </dsp:txBody>
      <dsp:txXfrm>
        <a:off x="4118505" y="2799991"/>
        <a:ext cx="3744096" cy="3145040"/>
      </dsp:txXfrm>
    </dsp:sp>
    <dsp:sp modelId="{4749CD6A-0214-4BF6-B4D4-CC9FEDF8CDFA}">
      <dsp:nvSpPr>
        <dsp:cNvPr id="0" name=""/>
        <dsp:cNvSpPr/>
      </dsp:nvSpPr>
      <dsp:spPr>
        <a:xfrm>
          <a:off x="5204293" y="1332305"/>
          <a:ext cx="1572520" cy="157252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2600" tIns="12700" rIns="12260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5434583" y="1562595"/>
        <a:ext cx="1111940" cy="1111940"/>
      </dsp:txXfrm>
    </dsp:sp>
    <dsp:sp modelId="{4FFEC0AC-56A1-42A3-A342-4ADA51E62394}">
      <dsp:nvSpPr>
        <dsp:cNvPr id="0" name=""/>
        <dsp:cNvSpPr/>
      </dsp:nvSpPr>
      <dsp:spPr>
        <a:xfrm>
          <a:off x="4118505" y="6049794"/>
          <a:ext cx="3744096"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61FBD7-AF2E-4B66-B03E-BB5B83D5802A}">
      <dsp:nvSpPr>
        <dsp:cNvPr id="0" name=""/>
        <dsp:cNvSpPr/>
      </dsp:nvSpPr>
      <dsp:spPr>
        <a:xfrm>
          <a:off x="8237011" y="808132"/>
          <a:ext cx="3744096" cy="5241734"/>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1904" tIns="330200" rIns="291904" bIns="330200" numCol="1" spcCol="1270" anchor="t" anchorCtr="0">
          <a:noAutofit/>
        </a:bodyPr>
        <a:lstStyle/>
        <a:p>
          <a:pPr lvl="0" algn="l" defTabSz="1155700" rtl="0">
            <a:lnSpc>
              <a:spcPct val="90000"/>
            </a:lnSpc>
            <a:spcBef>
              <a:spcPct val="0"/>
            </a:spcBef>
            <a:spcAft>
              <a:spcPct val="35000"/>
            </a:spcAft>
          </a:pPr>
          <a:r>
            <a:rPr lang="en-US" sz="2600" kern="1200">
              <a:latin typeface="Calibri Light" panose="020F0302020204030204"/>
            </a:rPr>
            <a:t>Surround yourself with positive people</a:t>
          </a:r>
          <a:r>
            <a:rPr lang="en-US" sz="2600" kern="1200"/>
            <a:t/>
          </a:r>
          <a:br>
            <a:rPr lang="en-US" sz="2600" kern="1200"/>
          </a:br>
          <a:r>
            <a:rPr lang="en-US" sz="2600" kern="1200"/>
            <a:t/>
          </a:r>
          <a:br>
            <a:rPr lang="en-US" sz="2600" kern="1200"/>
          </a:br>
          <a:r>
            <a:rPr lang="en-US" sz="2600" kern="1200"/>
            <a:t/>
          </a:r>
          <a:br>
            <a:rPr lang="en-US" sz="2600" kern="1200"/>
          </a:br>
          <a:r>
            <a:rPr lang="en-US" sz="2600" kern="1200"/>
            <a:t/>
          </a:r>
          <a:br>
            <a:rPr lang="en-US" sz="2600" kern="1200"/>
          </a:br>
          <a:endParaRPr lang="en-US" sz="2600" kern="1200"/>
        </a:p>
      </dsp:txBody>
      <dsp:txXfrm>
        <a:off x="8237011" y="2799991"/>
        <a:ext cx="3744096" cy="3145040"/>
      </dsp:txXfrm>
    </dsp:sp>
    <dsp:sp modelId="{45D0B3DC-E13D-4F22-B508-21A85459A7F0}">
      <dsp:nvSpPr>
        <dsp:cNvPr id="0" name=""/>
        <dsp:cNvSpPr/>
      </dsp:nvSpPr>
      <dsp:spPr>
        <a:xfrm>
          <a:off x="9322799" y="1332305"/>
          <a:ext cx="1572520" cy="157252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2600" tIns="12700" rIns="122600"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9553089" y="1562595"/>
        <a:ext cx="1111940" cy="1111940"/>
      </dsp:txXfrm>
    </dsp:sp>
    <dsp:sp modelId="{1A1353ED-0406-46A1-B8A6-E27DDD033519}">
      <dsp:nvSpPr>
        <dsp:cNvPr id="0" name=""/>
        <dsp:cNvSpPr/>
      </dsp:nvSpPr>
      <dsp:spPr>
        <a:xfrm>
          <a:off x="8237011" y="6049794"/>
          <a:ext cx="3744096"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FD5696D-A4DA-47A4-90BB-EDDD6913D10E}" type="datetimeFigureOut">
              <a:rPr lang="en-GB" smtClean="0"/>
              <a:t>30/11/2022</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08FE6A1-F05F-4C68-884A-8FA6C1A4AE48}" type="slidenum">
              <a:rPr lang="en-GB" smtClean="0"/>
              <a:t>‹#›</a:t>
            </a:fld>
            <a:endParaRPr lang="en-GB"/>
          </a:p>
        </p:txBody>
      </p:sp>
    </p:spTree>
    <p:extLst>
      <p:ext uri="{BB962C8B-B14F-4D97-AF65-F5344CB8AC3E}">
        <p14:creationId xmlns:p14="http://schemas.microsoft.com/office/powerpoint/2010/main" val="23177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Excited and proud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1284F-B2EC-4106-BA1A-4E9903005C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70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13</a:t>
            </a:fld>
            <a:endParaRPr lang="en-GB"/>
          </a:p>
        </p:txBody>
      </p:sp>
    </p:spTree>
    <p:extLst>
      <p:ext uri="{BB962C8B-B14F-4D97-AF65-F5344CB8AC3E}">
        <p14:creationId xmlns:p14="http://schemas.microsoft.com/office/powerpoint/2010/main" val="38283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14</a:t>
            </a:fld>
            <a:endParaRPr lang="en-GB"/>
          </a:p>
        </p:txBody>
      </p:sp>
    </p:spTree>
    <p:extLst>
      <p:ext uri="{BB962C8B-B14F-4D97-AF65-F5344CB8AC3E}">
        <p14:creationId xmlns:p14="http://schemas.microsoft.com/office/powerpoint/2010/main" val="271332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15</a:t>
            </a:fld>
            <a:endParaRPr lang="en-GB"/>
          </a:p>
        </p:txBody>
      </p:sp>
    </p:spTree>
    <p:extLst>
      <p:ext uri="{BB962C8B-B14F-4D97-AF65-F5344CB8AC3E}">
        <p14:creationId xmlns:p14="http://schemas.microsoft.com/office/powerpoint/2010/main" val="411619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16</a:t>
            </a:fld>
            <a:endParaRPr lang="en-GB"/>
          </a:p>
        </p:txBody>
      </p:sp>
    </p:spTree>
    <p:extLst>
      <p:ext uri="{BB962C8B-B14F-4D97-AF65-F5344CB8AC3E}">
        <p14:creationId xmlns:p14="http://schemas.microsoft.com/office/powerpoint/2010/main" val="367987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17</a:t>
            </a:fld>
            <a:endParaRPr lang="en-GB"/>
          </a:p>
        </p:txBody>
      </p:sp>
    </p:spTree>
    <p:extLst>
      <p:ext uri="{BB962C8B-B14F-4D97-AF65-F5344CB8AC3E}">
        <p14:creationId xmlns:p14="http://schemas.microsoft.com/office/powerpoint/2010/main" val="699823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24</a:t>
            </a:fld>
            <a:endParaRPr lang="en-GB"/>
          </a:p>
        </p:txBody>
      </p:sp>
    </p:spTree>
    <p:extLst>
      <p:ext uri="{BB962C8B-B14F-4D97-AF65-F5344CB8AC3E}">
        <p14:creationId xmlns:p14="http://schemas.microsoft.com/office/powerpoint/2010/main" val="3916878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25</a:t>
            </a:fld>
            <a:endParaRPr lang="en-GB"/>
          </a:p>
        </p:txBody>
      </p:sp>
    </p:spTree>
    <p:extLst>
      <p:ext uri="{BB962C8B-B14F-4D97-AF65-F5344CB8AC3E}">
        <p14:creationId xmlns:p14="http://schemas.microsoft.com/office/powerpoint/2010/main" val="284574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26</a:t>
            </a:fld>
            <a:endParaRPr lang="en-GB"/>
          </a:p>
        </p:txBody>
      </p:sp>
    </p:spTree>
    <p:extLst>
      <p:ext uri="{BB962C8B-B14F-4D97-AF65-F5344CB8AC3E}">
        <p14:creationId xmlns:p14="http://schemas.microsoft.com/office/powerpoint/2010/main" val="37821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mocks are vital – start revising NOW – this weekend – make revising at the weekend a habit.  Sunday morning 9-12, 3 x 45 minute revision sessions – Just Do It</a:t>
            </a:r>
          </a:p>
          <a:p>
            <a:endParaRPr lang="en-GB"/>
          </a:p>
          <a:p>
            <a:r>
              <a:rPr lang="en-GB"/>
              <a:t>Complete controlled assessment</a:t>
            </a:r>
          </a:p>
          <a:p>
            <a:endParaRPr lang="en-GB"/>
          </a:p>
          <a:p>
            <a:r>
              <a:rPr lang="en-GB"/>
              <a:t>College – get them done</a:t>
            </a:r>
          </a:p>
          <a:p>
            <a:endParaRPr lang="en-GB"/>
          </a:p>
          <a:p>
            <a:r>
              <a:rPr lang="en-GB"/>
              <a:t>Then 11 weeks, then 4….</a:t>
            </a:r>
          </a:p>
          <a:p>
            <a:endParaRPr lang="en-GB"/>
          </a:p>
          <a:p>
            <a:r>
              <a:rPr lang="en-GB"/>
              <a:t>28 weeks off school left!</a:t>
            </a:r>
          </a:p>
          <a:p>
            <a:endParaRPr lang="en-GB"/>
          </a:p>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27</a:t>
            </a:fld>
            <a:endParaRPr lang="en-GB"/>
          </a:p>
        </p:txBody>
      </p:sp>
    </p:spTree>
    <p:extLst>
      <p:ext uri="{BB962C8B-B14F-4D97-AF65-F5344CB8AC3E}">
        <p14:creationId xmlns:p14="http://schemas.microsoft.com/office/powerpoint/2010/main" val="663151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mocks are vital – start revising NOW – this weekend – make revising at the weekend a habit.  Sunday morning 9-12, 3 x 45 minute revision sessions – Just Do It</a:t>
            </a:r>
          </a:p>
          <a:p>
            <a:endParaRPr lang="en-GB"/>
          </a:p>
          <a:p>
            <a:r>
              <a:rPr lang="en-GB"/>
              <a:t>Complete controlled assessment</a:t>
            </a:r>
          </a:p>
          <a:p>
            <a:endParaRPr lang="en-GB"/>
          </a:p>
          <a:p>
            <a:r>
              <a:rPr lang="en-GB"/>
              <a:t>College – get them done</a:t>
            </a:r>
          </a:p>
          <a:p>
            <a:endParaRPr lang="en-GB"/>
          </a:p>
          <a:p>
            <a:r>
              <a:rPr lang="en-GB"/>
              <a:t>Then 11 weeks, then 4….</a:t>
            </a:r>
          </a:p>
          <a:p>
            <a:endParaRPr lang="en-GB"/>
          </a:p>
          <a:p>
            <a:r>
              <a:rPr lang="en-GB"/>
              <a:t>28 weeks off school left!</a:t>
            </a:r>
          </a:p>
          <a:p>
            <a:endParaRPr lang="en-GB"/>
          </a:p>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28</a:t>
            </a:fld>
            <a:endParaRPr lang="en-GB"/>
          </a:p>
        </p:txBody>
      </p:sp>
    </p:spTree>
    <p:extLst>
      <p:ext uri="{BB962C8B-B14F-4D97-AF65-F5344CB8AC3E}">
        <p14:creationId xmlns:p14="http://schemas.microsoft.com/office/powerpoint/2010/main" val="228974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3</a:t>
            </a:fld>
            <a:endParaRPr lang="en-GB"/>
          </a:p>
        </p:txBody>
      </p:sp>
    </p:spTree>
    <p:extLst>
      <p:ext uri="{BB962C8B-B14F-4D97-AF65-F5344CB8AC3E}">
        <p14:creationId xmlns:p14="http://schemas.microsoft.com/office/powerpoint/2010/main" val="1220372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mocks are vital – start revising NOW – this weekend – make revising at the weekend a habit.  Sunday morning 9-12, 3 x 45 minute revision sessions – Just Do It</a:t>
            </a:r>
          </a:p>
          <a:p>
            <a:endParaRPr lang="en-GB"/>
          </a:p>
          <a:p>
            <a:r>
              <a:rPr lang="en-GB"/>
              <a:t>Complete controlled assessment</a:t>
            </a:r>
          </a:p>
          <a:p>
            <a:endParaRPr lang="en-GB"/>
          </a:p>
          <a:p>
            <a:r>
              <a:rPr lang="en-GB"/>
              <a:t>College – get them done</a:t>
            </a:r>
          </a:p>
          <a:p>
            <a:endParaRPr lang="en-GB"/>
          </a:p>
          <a:p>
            <a:r>
              <a:rPr lang="en-GB"/>
              <a:t>Then 11 weeks, then 4….</a:t>
            </a:r>
          </a:p>
          <a:p>
            <a:endParaRPr lang="en-GB"/>
          </a:p>
          <a:p>
            <a:r>
              <a:rPr lang="en-GB"/>
              <a:t>28 weeks off school left!</a:t>
            </a:r>
          </a:p>
          <a:p>
            <a:endParaRPr lang="en-GB"/>
          </a:p>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29</a:t>
            </a:fld>
            <a:endParaRPr lang="en-GB"/>
          </a:p>
        </p:txBody>
      </p:sp>
    </p:spTree>
    <p:extLst>
      <p:ext uri="{BB962C8B-B14F-4D97-AF65-F5344CB8AC3E}">
        <p14:creationId xmlns:p14="http://schemas.microsoft.com/office/powerpoint/2010/main" val="130858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591EA5-8DDA-4CB1-B372-19321FC180BB}" type="slidenum">
              <a:rPr lang="en-GB" smtClean="0"/>
              <a:t>31</a:t>
            </a:fld>
            <a:endParaRPr lang="en-GB"/>
          </a:p>
        </p:txBody>
      </p:sp>
    </p:spTree>
    <p:extLst>
      <p:ext uri="{BB962C8B-B14F-4D97-AF65-F5344CB8AC3E}">
        <p14:creationId xmlns:p14="http://schemas.microsoft.com/office/powerpoint/2010/main" val="95689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591EA5-8DDA-4CB1-B372-19321FC180BB}" type="slidenum">
              <a:rPr lang="en-GB" smtClean="0"/>
              <a:t>32</a:t>
            </a:fld>
            <a:endParaRPr lang="en-GB"/>
          </a:p>
        </p:txBody>
      </p:sp>
    </p:spTree>
    <p:extLst>
      <p:ext uri="{BB962C8B-B14F-4D97-AF65-F5344CB8AC3E}">
        <p14:creationId xmlns:p14="http://schemas.microsoft.com/office/powerpoint/2010/main" val="233621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4</a:t>
            </a:fld>
            <a:endParaRPr lang="en-GB"/>
          </a:p>
        </p:txBody>
      </p:sp>
    </p:spTree>
    <p:extLst>
      <p:ext uri="{BB962C8B-B14F-4D97-AF65-F5344CB8AC3E}">
        <p14:creationId xmlns:p14="http://schemas.microsoft.com/office/powerpoint/2010/main" val="156696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5</a:t>
            </a:fld>
            <a:endParaRPr lang="en-GB"/>
          </a:p>
        </p:txBody>
      </p:sp>
    </p:spTree>
    <p:extLst>
      <p:ext uri="{BB962C8B-B14F-4D97-AF65-F5344CB8AC3E}">
        <p14:creationId xmlns:p14="http://schemas.microsoft.com/office/powerpoint/2010/main" val="129798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Question - So what will you need to do between now and next June? Answers</a:t>
            </a:r>
          </a:p>
          <a:p>
            <a:endParaRPr lang="en-GB"/>
          </a:p>
          <a:p>
            <a:r>
              <a:rPr lang="en-GB"/>
              <a:t>Question - What should you being doing now? </a:t>
            </a:r>
          </a:p>
          <a:p>
            <a:endParaRPr lang="en-GB"/>
          </a:p>
          <a:p>
            <a:r>
              <a:rPr lang="en-GB"/>
              <a:t>Question – so if you know what to do, which are you actually doing now?   Which did you do this week?  Honestly?</a:t>
            </a:r>
          </a:p>
        </p:txBody>
      </p:sp>
      <p:sp>
        <p:nvSpPr>
          <p:cNvPr id="4" name="Slide Number Placeholder 3"/>
          <p:cNvSpPr>
            <a:spLocks noGrp="1"/>
          </p:cNvSpPr>
          <p:nvPr>
            <p:ph type="sldNum" sz="quarter" idx="10"/>
          </p:nvPr>
        </p:nvSpPr>
        <p:spPr/>
        <p:txBody>
          <a:bodyPr/>
          <a:lstStyle/>
          <a:p>
            <a:fld id="{A08FE6A1-F05F-4C68-884A-8FA6C1A4AE48}" type="slidenum">
              <a:rPr lang="en-GB" smtClean="0"/>
              <a:t>7</a:t>
            </a:fld>
            <a:endParaRPr lang="en-GB"/>
          </a:p>
        </p:txBody>
      </p:sp>
    </p:spTree>
    <p:extLst>
      <p:ext uri="{BB962C8B-B14F-4D97-AF65-F5344CB8AC3E}">
        <p14:creationId xmlns:p14="http://schemas.microsoft.com/office/powerpoint/2010/main" val="148520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List </a:t>
            </a:r>
          </a:p>
          <a:p>
            <a:endParaRPr lang="en-GB"/>
          </a:p>
          <a:p>
            <a:r>
              <a:rPr lang="en-GB"/>
              <a:t>You know what to do – you’ve just got to do it…</a:t>
            </a:r>
          </a:p>
          <a:p>
            <a:endParaRPr lang="en-GB"/>
          </a:p>
          <a:p>
            <a:r>
              <a:rPr lang="en-GB"/>
              <a:t>PLCs – what topics don’t you know – majority of Ds (or 3s) are because they missed some questions, not that their better answers weren’t C (4s) grade.</a:t>
            </a:r>
          </a:p>
          <a:p>
            <a:endParaRPr lang="en-GB"/>
          </a:p>
          <a:p>
            <a:r>
              <a:rPr lang="en-GB"/>
              <a:t>Learning curve</a:t>
            </a:r>
          </a:p>
          <a:p>
            <a:endParaRPr lang="en-GB"/>
          </a:p>
          <a:p>
            <a:r>
              <a:rPr lang="en-GB"/>
              <a:t>We acquire knowledge through repetition – work harder at this, but the entire GCSE Business textbook easy – 3 groups a year for 15 – 45 - repetition</a:t>
            </a:r>
          </a:p>
        </p:txBody>
      </p:sp>
      <p:sp>
        <p:nvSpPr>
          <p:cNvPr id="4" name="Slide Number Placeholder 3"/>
          <p:cNvSpPr>
            <a:spLocks noGrp="1"/>
          </p:cNvSpPr>
          <p:nvPr>
            <p:ph type="sldNum" sz="quarter" idx="10"/>
          </p:nvPr>
        </p:nvSpPr>
        <p:spPr/>
        <p:txBody>
          <a:bodyPr/>
          <a:lstStyle/>
          <a:p>
            <a:fld id="{A08FE6A1-F05F-4C68-884A-8FA6C1A4AE48}" type="slidenum">
              <a:rPr lang="en-GB" smtClean="0"/>
              <a:t>8</a:t>
            </a:fld>
            <a:endParaRPr lang="en-GB"/>
          </a:p>
        </p:txBody>
      </p:sp>
    </p:spTree>
    <p:extLst>
      <p:ext uri="{BB962C8B-B14F-4D97-AF65-F5344CB8AC3E}">
        <p14:creationId xmlns:p14="http://schemas.microsoft.com/office/powerpoint/2010/main" val="150962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Mr Adams introduced this – what you need to do and what we know leads to success – that’s why we introduced</a:t>
            </a:r>
          </a:p>
          <a:p>
            <a:endParaRPr lang="en-GB"/>
          </a:p>
          <a:p>
            <a:r>
              <a:rPr lang="en-GB"/>
              <a:t>If you keep getting 1s for </a:t>
            </a:r>
            <a:r>
              <a:rPr lang="en-GB" err="1"/>
              <a:t>AtL</a:t>
            </a:r>
            <a:r>
              <a:rPr lang="en-GB"/>
              <a:t> you’ll do the best you can….no one can ask for anymore</a:t>
            </a:r>
          </a:p>
        </p:txBody>
      </p:sp>
      <p:sp>
        <p:nvSpPr>
          <p:cNvPr id="4" name="Slide Number Placeholder 3"/>
          <p:cNvSpPr>
            <a:spLocks noGrp="1"/>
          </p:cNvSpPr>
          <p:nvPr>
            <p:ph type="sldNum" sz="quarter" idx="10"/>
          </p:nvPr>
        </p:nvSpPr>
        <p:spPr/>
        <p:txBody>
          <a:bodyPr/>
          <a:lstStyle/>
          <a:p>
            <a:fld id="{A08FE6A1-F05F-4C68-884A-8FA6C1A4AE48}" type="slidenum">
              <a:rPr lang="en-GB" smtClean="0"/>
              <a:t>9</a:t>
            </a:fld>
            <a:endParaRPr lang="en-GB"/>
          </a:p>
        </p:txBody>
      </p:sp>
    </p:spTree>
    <p:extLst>
      <p:ext uri="{BB962C8B-B14F-4D97-AF65-F5344CB8AC3E}">
        <p14:creationId xmlns:p14="http://schemas.microsoft.com/office/powerpoint/2010/main" val="272434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know what to do – you’ve just got to do it…</a:t>
            </a:r>
          </a:p>
          <a:p>
            <a:endParaRPr lang="en-GB"/>
          </a:p>
          <a:p>
            <a:endParaRPr lang="en-GB"/>
          </a:p>
        </p:txBody>
      </p:sp>
      <p:sp>
        <p:nvSpPr>
          <p:cNvPr id="4" name="Slide Number Placeholder 3"/>
          <p:cNvSpPr>
            <a:spLocks noGrp="1"/>
          </p:cNvSpPr>
          <p:nvPr>
            <p:ph type="sldNum" sz="quarter" idx="10"/>
          </p:nvPr>
        </p:nvSpPr>
        <p:spPr/>
        <p:txBody>
          <a:bodyPr/>
          <a:lstStyle/>
          <a:p>
            <a:fld id="{A08FE6A1-F05F-4C68-884A-8FA6C1A4AE48}" type="slidenum">
              <a:rPr lang="en-GB" smtClean="0"/>
              <a:t>11</a:t>
            </a:fld>
            <a:endParaRPr lang="en-GB"/>
          </a:p>
        </p:txBody>
      </p:sp>
    </p:spTree>
    <p:extLst>
      <p:ext uri="{BB962C8B-B14F-4D97-AF65-F5344CB8AC3E}">
        <p14:creationId xmlns:p14="http://schemas.microsoft.com/office/powerpoint/2010/main" val="379398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Both cricketers. Both have scored two centuries in current ashes series.</a:t>
            </a:r>
          </a:p>
        </p:txBody>
      </p:sp>
      <p:sp>
        <p:nvSpPr>
          <p:cNvPr id="4" name="Slide Number Placeholder 3"/>
          <p:cNvSpPr>
            <a:spLocks noGrp="1"/>
          </p:cNvSpPr>
          <p:nvPr>
            <p:ph type="sldNum" sz="quarter" idx="5"/>
          </p:nvPr>
        </p:nvSpPr>
        <p:spPr/>
        <p:txBody>
          <a:bodyPr/>
          <a:lstStyle/>
          <a:p>
            <a:fld id="{9D5F2772-63BA-4F34-8857-5F08D9D0BFE1}" type="slidenum">
              <a:rPr lang="en-GB" smtClean="0"/>
              <a:t>12</a:t>
            </a:fld>
            <a:endParaRPr lang="en-GB"/>
          </a:p>
        </p:txBody>
      </p:sp>
    </p:spTree>
    <p:extLst>
      <p:ext uri="{BB962C8B-B14F-4D97-AF65-F5344CB8AC3E}">
        <p14:creationId xmlns:p14="http://schemas.microsoft.com/office/powerpoint/2010/main" val="330338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18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25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52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EF7F-79AC-4C6F-BB99-8C2A882E8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5C5193-B502-4095-BBD1-79D7241D4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086386-CE6C-40D2-BCF9-E018790EE2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5F59BCA-D77B-4A61-BC7B-2E41EBEECA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7E5C62E-9233-48C8-BE5A-09329C46AF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13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8B26-CBA4-4829-8BA3-238A067C3E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50D52D-D859-4D34-BE8B-D0DCCA7AB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A3581A-5451-4A1D-AFE6-1B060B790E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2316066-F023-4196-B133-9713904487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76F65D2-9651-4EAE-89FA-025FC86DCE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44A0-CEB4-4F4E-AF9F-DFC5869FD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F9FD78-B3FD-4805-B88C-138BB126E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65DD70-A6A1-4651-9B95-E15180262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B2DC801-CE52-4B44-957F-DCC601DAA0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802A03E-5D24-459A-97EE-5AE12331EB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92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FFFB-5433-4D43-AE08-7626F8F2E2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D5666D-EB30-4198-B220-2A4C730FF6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16ADC1-9C27-4346-87F7-C4AA6F4DF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483EE5-A036-4C54-B8D1-BB11EA3546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CF9F24E-C44F-4257-A41C-6D6F5D2CD8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508749B-B502-4B16-91A0-6543A8F38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08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650B-C2D0-41D2-B622-EA47A3DA28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FE5FC9-9074-4921-8A81-4AB741698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13E702-A32E-436E-846D-5B5B5630B1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B761E0-F131-412F-BF04-46200876B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9A808-A1D5-4D81-B69C-3CAC43E2E1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D018B-7876-4ACF-95EA-8845083A48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292DE8F-3059-48DD-86A7-BBF65D0F1D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12AE489-337B-43E4-8FC4-C72D0F5B38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3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5FBA-9597-4859-93E3-64F91A18A7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9CDF7B-555E-4327-B82E-8BD496E6D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F24198C-D106-4B35-BC85-D085BF0A00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57F0F3B-05F2-4A97-84EA-AEEFFFBF3C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405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61B314-6E1C-4B94-B258-0AB7B17832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DE75886F-F981-41FF-91A8-8BF9D5F4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8466416-C675-476A-B1AD-9BFE5E7FF5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06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27C0-D6BC-4F2A-A9C4-0264A4216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1F948C-E40A-4862-B11E-8E3F80FB9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BA6F1E-3C24-4F75-B24A-85750D2EE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2AB90-C914-47FB-B66A-11923DD7A6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074C2BC-83E8-45E0-8F96-066AD1D712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F09C9E0-5A68-40F9-97E3-2112978463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6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38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600C-F235-44AD-AA32-3398C098A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13AC5B-2C36-43EC-8551-9858DB734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489124-674E-4EE4-8B7B-075173D8C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8AAD3-78BD-42D5-97EA-3F0BB9CEF5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E8721B9-FB36-49F0-ADED-2B1C357228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8B6F9BB-563D-406C-B884-8E8AE1CEEC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861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B84B-8DC2-465C-8BCB-B714EE91AB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2E32B-0D13-42A6-88E9-65A29BD00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B2BC2-FA3D-49ED-B245-66FF8EC115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802C268-0357-4A96-9F60-08703796F6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8D06A51-251C-49E2-84CF-4CD454F7D4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369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62B3EC-D930-4488-88BF-02A0FFC250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7A7B35-822D-4968-9AE3-8B5981A627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842DDE-9000-43FC-B207-F0277A751C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88372AA-8418-432F-8B6F-EDBEB9D6EC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80FE465-FC65-4759-B1E7-7C35AAF71D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52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42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97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2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69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39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4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90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A91018-4DA9-4E9E-9264-5D119797F2A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44EAB5-8296-4296-B4B9-098C6144298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9818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04FBC-E141-46E7-AC31-D40413190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E7F44C-C649-4A09-AB45-88128B20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43D43-8223-4F13-B58C-AF64B8F31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535746-0B40-4C0A-B954-DAF7E34F30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30/11/2022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2EDB6DF-4079-49F5-8382-FB8E79F9C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7935F1-EFB4-42F1-B477-2B09BBE8F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58E3D4-ADD0-4521-B489-ACB67D77AF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362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google.com/search?q=cornell+notes+explanation&amp;rlz=1C1GCEU_en-GBGB1022GB1024&amp;oq=cornell+notes+explanation&amp;aqs=chrome..69i57j0i512j0i22i30l2j0i390l4.6852j0j15&amp;sourceid=chrome&amp;ie=UTF-8#fpstate=ive&amp;vld=cid:3fdb17ff,vid:ErSjc1PEGKE"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collins.co.uk/pages/revision-letts-gcse-revision-audio-resourc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s://getadapt.co.uk/plus"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remnote.com/"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mailto:Ziebeckjasmine@gmail.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5" Type="http://schemas.openxmlformats.org/officeDocument/2006/relationships/hyperlink" Target="https://www.bbc.co.uk/bitesize/guides/zpnq6fr/revision/3" TargetMode="Externa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0"/>
            <a:ext cx="12192000" cy="914400"/>
          </a:xfrm>
          <a:solidFill>
            <a:srgbClr val="8321AF"/>
          </a:solidFill>
        </p:spPr>
        <p:txBody>
          <a:bodyPr/>
          <a:lstStyle/>
          <a:p>
            <a:pPr algn="ctr"/>
            <a:r>
              <a:rPr lang="en-GB" altLang="en-US" sz="3500">
                <a:solidFill>
                  <a:schemeClr val="bg1"/>
                </a:solidFill>
              </a:rPr>
              <a:t>“Learning together, shaping the future”</a:t>
            </a:r>
          </a:p>
        </p:txBody>
      </p:sp>
      <p:pic>
        <p:nvPicPr>
          <p:cNvPr id="2" name="Picture 1"/>
          <p:cNvPicPr>
            <a:picLocks noChangeAspect="1"/>
          </p:cNvPicPr>
          <p:nvPr/>
        </p:nvPicPr>
        <p:blipFill>
          <a:blip r:embed="rId3"/>
          <a:stretch>
            <a:fillRect/>
          </a:stretch>
        </p:blipFill>
        <p:spPr>
          <a:xfrm>
            <a:off x="10958052" y="0"/>
            <a:ext cx="1232564" cy="921470"/>
          </a:xfrm>
          <a:prstGeom prst="rect">
            <a:avLst/>
          </a:prstGeom>
        </p:spPr>
      </p:pic>
      <p:pic>
        <p:nvPicPr>
          <p:cNvPr id="8" name="Picture 7"/>
          <p:cNvPicPr>
            <a:picLocks noChangeAspect="1"/>
          </p:cNvPicPr>
          <p:nvPr/>
        </p:nvPicPr>
        <p:blipFill>
          <a:blip r:embed="rId4"/>
          <a:stretch>
            <a:fillRect/>
          </a:stretch>
        </p:blipFill>
        <p:spPr>
          <a:xfrm>
            <a:off x="0" y="921470"/>
            <a:ext cx="2187542" cy="2698433"/>
          </a:xfrm>
          <a:prstGeom prst="rect">
            <a:avLst/>
          </a:prstGeom>
        </p:spPr>
      </p:pic>
      <p:pic>
        <p:nvPicPr>
          <p:cNvPr id="10" name="Picture 9"/>
          <p:cNvPicPr>
            <a:picLocks noChangeAspect="1"/>
          </p:cNvPicPr>
          <p:nvPr/>
        </p:nvPicPr>
        <p:blipFill>
          <a:blip r:embed="rId5"/>
          <a:stretch>
            <a:fillRect/>
          </a:stretch>
        </p:blipFill>
        <p:spPr>
          <a:xfrm>
            <a:off x="8957508" y="4033641"/>
            <a:ext cx="3233108" cy="2824359"/>
          </a:xfrm>
          <a:prstGeom prst="rect">
            <a:avLst/>
          </a:prstGeom>
        </p:spPr>
      </p:pic>
      <p:pic>
        <p:nvPicPr>
          <p:cNvPr id="11" name="Picture 10"/>
          <p:cNvPicPr>
            <a:picLocks noChangeAspect="1"/>
          </p:cNvPicPr>
          <p:nvPr/>
        </p:nvPicPr>
        <p:blipFill>
          <a:blip r:embed="rId6"/>
          <a:stretch>
            <a:fillRect/>
          </a:stretch>
        </p:blipFill>
        <p:spPr>
          <a:xfrm>
            <a:off x="0" y="3562546"/>
            <a:ext cx="2592191" cy="3295454"/>
          </a:xfrm>
          <a:prstGeom prst="rect">
            <a:avLst/>
          </a:prstGeom>
        </p:spPr>
      </p:pic>
      <p:pic>
        <p:nvPicPr>
          <p:cNvPr id="12" name="Picture 11"/>
          <p:cNvPicPr>
            <a:picLocks noChangeAspect="1"/>
          </p:cNvPicPr>
          <p:nvPr/>
        </p:nvPicPr>
        <p:blipFill>
          <a:blip r:embed="rId7"/>
          <a:stretch>
            <a:fillRect/>
          </a:stretch>
        </p:blipFill>
        <p:spPr>
          <a:xfrm>
            <a:off x="9168834" y="914400"/>
            <a:ext cx="3021782" cy="3109716"/>
          </a:xfrm>
          <a:prstGeom prst="rect">
            <a:avLst/>
          </a:prstGeom>
        </p:spPr>
      </p:pic>
      <p:pic>
        <p:nvPicPr>
          <p:cNvPr id="13" name="Picture 12"/>
          <p:cNvPicPr>
            <a:picLocks noChangeAspect="1"/>
          </p:cNvPicPr>
          <p:nvPr/>
        </p:nvPicPr>
        <p:blipFill>
          <a:blip r:embed="rId8"/>
          <a:stretch>
            <a:fillRect/>
          </a:stretch>
        </p:blipFill>
        <p:spPr>
          <a:xfrm>
            <a:off x="5552709" y="4024116"/>
            <a:ext cx="3404799" cy="2833884"/>
          </a:xfrm>
          <a:prstGeom prst="rect">
            <a:avLst/>
          </a:prstGeom>
        </p:spPr>
      </p:pic>
      <p:pic>
        <p:nvPicPr>
          <p:cNvPr id="15" name="Picture 14"/>
          <p:cNvPicPr>
            <a:picLocks noChangeAspect="1"/>
          </p:cNvPicPr>
          <p:nvPr/>
        </p:nvPicPr>
        <p:blipFill>
          <a:blip r:embed="rId9"/>
          <a:stretch>
            <a:fillRect/>
          </a:stretch>
        </p:blipFill>
        <p:spPr>
          <a:xfrm>
            <a:off x="3834836" y="921470"/>
            <a:ext cx="2528642" cy="3112171"/>
          </a:xfrm>
          <a:prstGeom prst="rect">
            <a:avLst/>
          </a:prstGeom>
        </p:spPr>
      </p:pic>
      <p:pic>
        <p:nvPicPr>
          <p:cNvPr id="16" name="Picture 15"/>
          <p:cNvPicPr>
            <a:picLocks noChangeAspect="1"/>
          </p:cNvPicPr>
          <p:nvPr/>
        </p:nvPicPr>
        <p:blipFill rotWithShape="1">
          <a:blip r:embed="rId10"/>
          <a:srcRect r="57848" b="16984"/>
          <a:stretch/>
        </p:blipFill>
        <p:spPr>
          <a:xfrm>
            <a:off x="2147067" y="914399"/>
            <a:ext cx="1728245" cy="3119241"/>
          </a:xfrm>
          <a:prstGeom prst="rect">
            <a:avLst/>
          </a:prstGeom>
        </p:spPr>
      </p:pic>
      <p:pic>
        <p:nvPicPr>
          <p:cNvPr id="17" name="Picture 16"/>
          <p:cNvPicPr>
            <a:picLocks noChangeAspect="1"/>
          </p:cNvPicPr>
          <p:nvPr/>
        </p:nvPicPr>
        <p:blipFill rotWithShape="1">
          <a:blip r:embed="rId11"/>
          <a:srcRect l="11420" r="13831"/>
          <a:stretch/>
        </p:blipFill>
        <p:spPr>
          <a:xfrm>
            <a:off x="6363478" y="890872"/>
            <a:ext cx="3112066" cy="3133244"/>
          </a:xfrm>
          <a:prstGeom prst="rect">
            <a:avLst/>
          </a:prstGeom>
        </p:spPr>
      </p:pic>
      <p:pic>
        <p:nvPicPr>
          <p:cNvPr id="18" name="Picture 17"/>
          <p:cNvPicPr>
            <a:picLocks noChangeAspect="1"/>
          </p:cNvPicPr>
          <p:nvPr/>
        </p:nvPicPr>
        <p:blipFill>
          <a:blip r:embed="rId12"/>
          <a:stretch>
            <a:fillRect/>
          </a:stretch>
        </p:blipFill>
        <p:spPr>
          <a:xfrm>
            <a:off x="2342668" y="4033641"/>
            <a:ext cx="3210041" cy="2824359"/>
          </a:xfrm>
          <a:prstGeom prst="rect">
            <a:avLst/>
          </a:prstGeom>
        </p:spPr>
      </p:pic>
    </p:spTree>
    <p:extLst>
      <p:ext uri="{BB962C8B-B14F-4D97-AF65-F5344CB8AC3E}">
        <p14:creationId xmlns:p14="http://schemas.microsoft.com/office/powerpoint/2010/main" val="38571639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book, person&#10;&#10;Description automatically generated">
            <a:extLst>
              <a:ext uri="{FF2B5EF4-FFF2-40B4-BE49-F238E27FC236}">
                <a16:creationId xmlns:a16="http://schemas.microsoft.com/office/drawing/2014/main" id="{C43CD8B5-88B6-E480-F2EC-B89E9826A3DE}"/>
              </a:ext>
            </a:extLst>
          </p:cNvPr>
          <p:cNvPicPr>
            <a:picLocks noChangeAspect="1"/>
          </p:cNvPicPr>
          <p:nvPr/>
        </p:nvPicPr>
        <p:blipFill rotWithShape="1">
          <a:blip r:embed="rId2"/>
          <a:srcRect r="213" b="5957"/>
          <a:stretch/>
        </p:blipFill>
        <p:spPr>
          <a:xfrm>
            <a:off x="2904067" y="237067"/>
            <a:ext cx="6609667" cy="6229152"/>
          </a:xfrm>
          <a:prstGeom prst="rect">
            <a:avLst/>
          </a:prstGeom>
        </p:spPr>
      </p:pic>
      <p:sp>
        <p:nvSpPr>
          <p:cNvPr id="2" name="AutoShape 2" descr="https://ukc-powerpoint.officeapps.live.com/pods/GetClipboardImage.ashx?Id=2fec1f8b-67da-4bc9-b230-378326deee3b&amp;DC=GUK3&amp;pkey=cd5b83e0-9879-46d8-9710-acf53cd64309&amp;wdwaccluster=GUK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s://ukc-powerpoint.officeapps.live.com/pods/GetClipboardImage.ashx?Id=2fec1f8b-67da-4bc9-b230-378326deee3b&amp;DC=GUK3&amp;pkey=cd5b83e0-9879-46d8-9710-acf53cd64309&amp;wdwaccluster=GUK3"/>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3463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264" y="782871"/>
            <a:ext cx="7307179" cy="513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07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726113" y="3813175"/>
            <a:ext cx="6465887" cy="1516063"/>
          </a:xfrm>
        </p:spPr>
        <p:txBody>
          <a:bodyPr vert="horz" lIns="91440" tIns="45720" rIns="91440" bIns="45720" rtlCol="0" anchor="b">
            <a:normAutofit/>
          </a:bodyPr>
          <a:lstStyle/>
          <a:p>
            <a:pPr algn="l">
              <a:lnSpc>
                <a:spcPct val="90000"/>
              </a:lnSpc>
            </a:pPr>
            <a:r>
              <a:rPr lang="en-US" altLang="en-US" sz="4800" kern="1200">
                <a:solidFill>
                  <a:srgbClr val="FFFFFF"/>
                </a:solidFill>
                <a:latin typeface="+mj-lt"/>
                <a:ea typeface="+mj-ea"/>
                <a:cs typeface="+mj-cs"/>
              </a:rPr>
              <a:t>What do these sports people have in common?</a:t>
            </a:r>
          </a:p>
        </p:txBody>
      </p:sp>
      <p:pic>
        <p:nvPicPr>
          <p:cNvPr id="2050" name="Picture 2" descr="Ben Stokes celebrates his Ashes hundred at Headingley">
            <a:extLst>
              <a:ext uri="{FF2B5EF4-FFF2-40B4-BE49-F238E27FC236}">
                <a16:creationId xmlns:a16="http://schemas.microsoft.com/office/drawing/2014/main" id="{298CA1E0-0AEE-43A9-AEC4-DE157C572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39" r="24319" b="-1"/>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na Asher-Smith's determination - 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624" y="321733"/>
            <a:ext cx="5350043" cy="295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5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800" b="1"/>
              <a:t>The Process…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457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12192000" cy="679943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857250">
                <a:tc>
                  <a:txBody>
                    <a:bodyPr/>
                    <a:lstStyle/>
                    <a:p>
                      <a:r>
                        <a:rPr lang="en-GB" sz="4400"/>
                        <a:t>Approach to homework</a:t>
                      </a:r>
                    </a:p>
                  </a:txBody>
                  <a:tcPr/>
                </a:tc>
                <a:tc>
                  <a:txBody>
                    <a:bodyPr/>
                    <a:lstStyle/>
                    <a:p>
                      <a:r>
                        <a:rPr lang="en-GB" sz="4400"/>
                        <a:t>Approach to homework</a:t>
                      </a:r>
                    </a:p>
                  </a:txBody>
                  <a:tcPr/>
                </a:tc>
                <a:extLst>
                  <a:ext uri="{0D108BD9-81ED-4DB2-BD59-A6C34878D82A}">
                    <a16:rowId xmlns:a16="http://schemas.microsoft.com/office/drawing/2014/main" val="10000"/>
                  </a:ext>
                </a:extLst>
              </a:tr>
              <a:tr h="631306">
                <a:tc>
                  <a:txBody>
                    <a:bodyPr/>
                    <a:lstStyle/>
                    <a:p>
                      <a:r>
                        <a:rPr lang="en-GB" sz="2800"/>
                        <a:t>Do it on the day set</a:t>
                      </a:r>
                    </a:p>
                  </a:txBody>
                  <a:tcPr/>
                </a:tc>
                <a:tc>
                  <a:txBody>
                    <a:bodyPr/>
                    <a:lstStyle/>
                    <a:p>
                      <a:endParaRPr lang="en-GB" sz="2800"/>
                    </a:p>
                  </a:txBody>
                  <a:tcPr/>
                </a:tc>
                <a:extLst>
                  <a:ext uri="{0D108BD9-81ED-4DB2-BD59-A6C34878D82A}">
                    <a16:rowId xmlns:a16="http://schemas.microsoft.com/office/drawing/2014/main" val="10001"/>
                  </a:ext>
                </a:extLst>
              </a:tr>
              <a:tr h="637954">
                <a:tc>
                  <a:txBody>
                    <a:bodyPr/>
                    <a:lstStyle/>
                    <a:p>
                      <a:r>
                        <a:rPr lang="en-GB" sz="2800"/>
                        <a:t>Make notes in class</a:t>
                      </a:r>
                    </a:p>
                  </a:txBody>
                  <a:tcPr/>
                </a:tc>
                <a:tc>
                  <a:txBody>
                    <a:bodyPr/>
                    <a:lstStyle/>
                    <a:p>
                      <a:endParaRPr lang="en-GB" sz="2800"/>
                    </a:p>
                  </a:txBody>
                  <a:tcPr/>
                </a:tc>
                <a:extLst>
                  <a:ext uri="{0D108BD9-81ED-4DB2-BD59-A6C34878D82A}">
                    <a16:rowId xmlns:a16="http://schemas.microsoft.com/office/drawing/2014/main" val="10002"/>
                  </a:ext>
                </a:extLst>
              </a:tr>
              <a:tr h="659218">
                <a:tc>
                  <a:txBody>
                    <a:bodyPr/>
                    <a:lstStyle/>
                    <a:p>
                      <a:r>
                        <a:rPr lang="en-GB" sz="2800"/>
                        <a:t>Ask if unsure</a:t>
                      </a:r>
                    </a:p>
                  </a:txBody>
                  <a:tcPr/>
                </a:tc>
                <a:tc>
                  <a:txBody>
                    <a:bodyPr/>
                    <a:lstStyle/>
                    <a:p>
                      <a:endParaRPr lang="en-GB" sz="2800"/>
                    </a:p>
                  </a:txBody>
                  <a:tcPr/>
                </a:tc>
                <a:extLst>
                  <a:ext uri="{0D108BD9-81ED-4DB2-BD59-A6C34878D82A}">
                    <a16:rowId xmlns:a16="http://schemas.microsoft.com/office/drawing/2014/main" val="10003"/>
                  </a:ext>
                </a:extLst>
              </a:tr>
              <a:tr h="857250">
                <a:tc>
                  <a:txBody>
                    <a:bodyPr/>
                    <a:lstStyle/>
                    <a:p>
                      <a:r>
                        <a:rPr lang="en-GB" sz="2800"/>
                        <a:t>Allocate enough time to complete work</a:t>
                      </a:r>
                    </a:p>
                  </a:txBody>
                  <a:tcPr/>
                </a:tc>
                <a:tc>
                  <a:txBody>
                    <a:bodyPr/>
                    <a:lstStyle/>
                    <a:p>
                      <a:endParaRPr lang="en-GB" sz="2800"/>
                    </a:p>
                  </a:txBody>
                  <a:tcPr/>
                </a:tc>
                <a:extLst>
                  <a:ext uri="{0D108BD9-81ED-4DB2-BD59-A6C34878D82A}">
                    <a16:rowId xmlns:a16="http://schemas.microsoft.com/office/drawing/2014/main" val="10004"/>
                  </a:ext>
                </a:extLst>
              </a:tr>
              <a:tr h="713799">
                <a:tc>
                  <a:txBody>
                    <a:bodyPr/>
                    <a:lstStyle/>
                    <a:p>
                      <a:r>
                        <a:rPr lang="en-GB" sz="2800"/>
                        <a:t>Sit</a:t>
                      </a:r>
                      <a:r>
                        <a:rPr lang="en-GB" sz="2800" baseline="0"/>
                        <a:t> down at a time when you are alert</a:t>
                      </a:r>
                      <a:endParaRPr lang="en-GB" sz="2800"/>
                    </a:p>
                  </a:txBody>
                  <a:tcPr/>
                </a:tc>
                <a:tc>
                  <a:txBody>
                    <a:bodyPr/>
                    <a:lstStyle/>
                    <a:p>
                      <a:endParaRPr lang="en-GB" sz="2800"/>
                    </a:p>
                  </a:txBody>
                  <a:tcPr/>
                </a:tc>
                <a:extLst>
                  <a:ext uri="{0D108BD9-81ED-4DB2-BD59-A6C34878D82A}">
                    <a16:rowId xmlns:a16="http://schemas.microsoft.com/office/drawing/2014/main" val="10005"/>
                  </a:ext>
                </a:extLst>
              </a:tr>
              <a:tr h="552893">
                <a:tc>
                  <a:txBody>
                    <a:bodyPr/>
                    <a:lstStyle/>
                    <a:p>
                      <a:r>
                        <a:rPr lang="en-GB" sz="2800"/>
                        <a:t>Turn off phone / avoid time stealers</a:t>
                      </a:r>
                    </a:p>
                  </a:txBody>
                  <a:tcPr/>
                </a:tc>
                <a:tc>
                  <a:txBody>
                    <a:bodyPr/>
                    <a:lstStyle/>
                    <a:p>
                      <a:endParaRPr lang="en-GB" sz="2800"/>
                    </a:p>
                  </a:txBody>
                  <a:tcPr/>
                </a:tc>
                <a:extLst>
                  <a:ext uri="{0D108BD9-81ED-4DB2-BD59-A6C34878D82A}">
                    <a16:rowId xmlns:a16="http://schemas.microsoft.com/office/drawing/2014/main" val="10006"/>
                  </a:ext>
                </a:extLst>
              </a:tr>
              <a:tr h="822694">
                <a:tc>
                  <a:txBody>
                    <a:bodyPr/>
                    <a:lstStyle/>
                    <a:p>
                      <a:r>
                        <a:rPr lang="en-GB" sz="2800"/>
                        <a:t>Ask parent/older</a:t>
                      </a:r>
                      <a:r>
                        <a:rPr lang="en-GB" sz="2800" baseline="0"/>
                        <a:t> brother or sister to check</a:t>
                      </a:r>
                      <a:endParaRPr lang="en-GB" sz="2800"/>
                    </a:p>
                  </a:txBody>
                  <a:tcPr/>
                </a:tc>
                <a:tc>
                  <a:txBody>
                    <a:bodyPr/>
                    <a:lstStyle/>
                    <a:p>
                      <a:endParaRPr lang="en-GB" sz="2800"/>
                    </a:p>
                  </a:txBody>
                  <a:tcPr/>
                </a:tc>
                <a:extLst>
                  <a:ext uri="{0D108BD9-81ED-4DB2-BD59-A6C34878D82A}">
                    <a16:rowId xmlns:a16="http://schemas.microsoft.com/office/drawing/2014/main" val="10007"/>
                  </a:ext>
                </a:extLst>
              </a:tr>
              <a:tr h="857250">
                <a:tc>
                  <a:txBody>
                    <a:bodyPr/>
                    <a:lstStyle/>
                    <a:p>
                      <a:r>
                        <a:rPr lang="en-GB" sz="2800"/>
                        <a:t>Commit to doing your best, accept the outcome and</a:t>
                      </a:r>
                      <a:r>
                        <a:rPr lang="en-GB" sz="2800" baseline="0"/>
                        <a:t> learn from the feedback</a:t>
                      </a:r>
                      <a:endParaRPr lang="en-GB" sz="2800"/>
                    </a:p>
                  </a:txBody>
                  <a:tcPr/>
                </a:tc>
                <a:tc>
                  <a:txBody>
                    <a:bodyPr/>
                    <a:lstStyle/>
                    <a:p>
                      <a:endParaRPr lang="en-GB" sz="280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2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12192000" cy="68870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857250">
                <a:tc>
                  <a:txBody>
                    <a:bodyPr/>
                    <a:lstStyle/>
                    <a:p>
                      <a:r>
                        <a:rPr lang="en-GB" sz="4400"/>
                        <a:t>Approach to homework</a:t>
                      </a:r>
                    </a:p>
                  </a:txBody>
                  <a:tcPr/>
                </a:tc>
                <a:tc>
                  <a:txBody>
                    <a:bodyPr/>
                    <a:lstStyle/>
                    <a:p>
                      <a:r>
                        <a:rPr lang="en-GB" sz="4400"/>
                        <a:t>Approach to homework</a:t>
                      </a:r>
                    </a:p>
                  </a:txBody>
                  <a:tcPr/>
                </a:tc>
                <a:extLst>
                  <a:ext uri="{0D108BD9-81ED-4DB2-BD59-A6C34878D82A}">
                    <a16:rowId xmlns:a16="http://schemas.microsoft.com/office/drawing/2014/main" val="10000"/>
                  </a:ext>
                </a:extLst>
              </a:tr>
              <a:tr h="631306">
                <a:tc>
                  <a:txBody>
                    <a:bodyPr/>
                    <a:lstStyle/>
                    <a:p>
                      <a:r>
                        <a:rPr lang="en-GB" sz="2800">
                          <a:solidFill>
                            <a:schemeClr val="accent5">
                              <a:lumMod val="60000"/>
                              <a:lumOff val="40000"/>
                            </a:schemeClr>
                          </a:solidFill>
                        </a:rPr>
                        <a:t>Do it on the day set</a:t>
                      </a:r>
                    </a:p>
                  </a:txBody>
                  <a:tcPr/>
                </a:tc>
                <a:tc>
                  <a:txBody>
                    <a:bodyPr/>
                    <a:lstStyle/>
                    <a:p>
                      <a:r>
                        <a:rPr lang="en-GB" sz="2800"/>
                        <a:t>Leave it until last minute</a:t>
                      </a:r>
                    </a:p>
                  </a:txBody>
                  <a:tcPr/>
                </a:tc>
                <a:extLst>
                  <a:ext uri="{0D108BD9-81ED-4DB2-BD59-A6C34878D82A}">
                    <a16:rowId xmlns:a16="http://schemas.microsoft.com/office/drawing/2014/main" val="10001"/>
                  </a:ext>
                </a:extLst>
              </a:tr>
              <a:tr h="637954">
                <a:tc>
                  <a:txBody>
                    <a:bodyPr/>
                    <a:lstStyle/>
                    <a:p>
                      <a:r>
                        <a:rPr lang="en-GB" sz="2800">
                          <a:solidFill>
                            <a:schemeClr val="accent5">
                              <a:lumMod val="60000"/>
                              <a:lumOff val="40000"/>
                            </a:schemeClr>
                          </a:solidFill>
                        </a:rPr>
                        <a:t>Make notes in class</a:t>
                      </a:r>
                    </a:p>
                  </a:txBody>
                  <a:tcPr/>
                </a:tc>
                <a:tc>
                  <a:txBody>
                    <a:bodyPr/>
                    <a:lstStyle/>
                    <a:p>
                      <a:r>
                        <a:rPr lang="en-GB" sz="2800"/>
                        <a:t>Don’t concentrate</a:t>
                      </a:r>
                      <a:r>
                        <a:rPr lang="en-GB" sz="2800" baseline="0"/>
                        <a:t> when being set</a:t>
                      </a:r>
                      <a:endParaRPr lang="en-GB" sz="2800"/>
                    </a:p>
                  </a:txBody>
                  <a:tcPr/>
                </a:tc>
                <a:extLst>
                  <a:ext uri="{0D108BD9-81ED-4DB2-BD59-A6C34878D82A}">
                    <a16:rowId xmlns:a16="http://schemas.microsoft.com/office/drawing/2014/main" val="10002"/>
                  </a:ext>
                </a:extLst>
              </a:tr>
              <a:tr h="659218">
                <a:tc>
                  <a:txBody>
                    <a:bodyPr/>
                    <a:lstStyle/>
                    <a:p>
                      <a:r>
                        <a:rPr lang="en-GB" sz="2800">
                          <a:solidFill>
                            <a:schemeClr val="accent5">
                              <a:lumMod val="60000"/>
                              <a:lumOff val="40000"/>
                            </a:schemeClr>
                          </a:solidFill>
                        </a:rPr>
                        <a:t>Ask if unsure</a:t>
                      </a:r>
                    </a:p>
                  </a:txBody>
                  <a:tcPr/>
                </a:tc>
                <a:tc>
                  <a:txBody>
                    <a:bodyPr/>
                    <a:lstStyle/>
                    <a:p>
                      <a:r>
                        <a:rPr lang="en-GB" sz="2800"/>
                        <a:t>Don’t ask for help or check class charts</a:t>
                      </a:r>
                    </a:p>
                  </a:txBody>
                  <a:tcPr/>
                </a:tc>
                <a:extLst>
                  <a:ext uri="{0D108BD9-81ED-4DB2-BD59-A6C34878D82A}">
                    <a16:rowId xmlns:a16="http://schemas.microsoft.com/office/drawing/2014/main" val="10003"/>
                  </a:ext>
                </a:extLst>
              </a:tr>
              <a:tr h="857250">
                <a:tc>
                  <a:txBody>
                    <a:bodyPr/>
                    <a:lstStyle/>
                    <a:p>
                      <a:r>
                        <a:rPr lang="en-GB" sz="2800">
                          <a:solidFill>
                            <a:schemeClr val="accent5">
                              <a:lumMod val="60000"/>
                              <a:lumOff val="40000"/>
                            </a:schemeClr>
                          </a:solidFill>
                        </a:rPr>
                        <a:t>Allocate enough time to complete work</a:t>
                      </a:r>
                    </a:p>
                  </a:txBody>
                  <a:tcPr/>
                </a:tc>
                <a:tc>
                  <a:txBody>
                    <a:bodyPr/>
                    <a:lstStyle/>
                    <a:p>
                      <a:r>
                        <a:rPr lang="en-GB" sz="2800"/>
                        <a:t>Rush after </a:t>
                      </a:r>
                      <a:r>
                        <a:rPr lang="en-GB" sz="2800" baseline="0"/>
                        <a:t>Liverpool v Manchester United on telly and bedtime</a:t>
                      </a:r>
                      <a:endParaRPr lang="en-GB" sz="2800"/>
                    </a:p>
                  </a:txBody>
                  <a:tcPr/>
                </a:tc>
                <a:extLst>
                  <a:ext uri="{0D108BD9-81ED-4DB2-BD59-A6C34878D82A}">
                    <a16:rowId xmlns:a16="http://schemas.microsoft.com/office/drawing/2014/main" val="10004"/>
                  </a:ext>
                </a:extLst>
              </a:tr>
              <a:tr h="713799">
                <a:tc>
                  <a:txBody>
                    <a:bodyPr/>
                    <a:lstStyle/>
                    <a:p>
                      <a:r>
                        <a:rPr lang="en-GB" sz="2800">
                          <a:solidFill>
                            <a:schemeClr val="accent5">
                              <a:lumMod val="60000"/>
                              <a:lumOff val="40000"/>
                            </a:schemeClr>
                          </a:solidFill>
                        </a:rPr>
                        <a:t>Sit</a:t>
                      </a:r>
                      <a:r>
                        <a:rPr lang="en-GB" sz="2800" baseline="0">
                          <a:solidFill>
                            <a:schemeClr val="accent5">
                              <a:lumMod val="60000"/>
                              <a:lumOff val="40000"/>
                            </a:schemeClr>
                          </a:solidFill>
                        </a:rPr>
                        <a:t> down at a time when you are alert</a:t>
                      </a:r>
                      <a:endParaRPr lang="en-GB" sz="2800">
                        <a:solidFill>
                          <a:schemeClr val="accent5">
                            <a:lumMod val="60000"/>
                            <a:lumOff val="40000"/>
                          </a:schemeClr>
                        </a:solidFill>
                      </a:endParaRPr>
                    </a:p>
                  </a:txBody>
                  <a:tcPr/>
                </a:tc>
                <a:tc>
                  <a:txBody>
                    <a:bodyPr/>
                    <a:lstStyle/>
                    <a:p>
                      <a:r>
                        <a:rPr lang="en-GB" sz="2800"/>
                        <a:t>Do when tired and grumpy</a:t>
                      </a:r>
                    </a:p>
                  </a:txBody>
                  <a:tcPr/>
                </a:tc>
                <a:extLst>
                  <a:ext uri="{0D108BD9-81ED-4DB2-BD59-A6C34878D82A}">
                    <a16:rowId xmlns:a16="http://schemas.microsoft.com/office/drawing/2014/main" val="10005"/>
                  </a:ext>
                </a:extLst>
              </a:tr>
              <a:tr h="552893">
                <a:tc>
                  <a:txBody>
                    <a:bodyPr/>
                    <a:lstStyle/>
                    <a:p>
                      <a:r>
                        <a:rPr lang="en-GB" sz="2800">
                          <a:solidFill>
                            <a:schemeClr val="accent5">
                              <a:lumMod val="60000"/>
                              <a:lumOff val="40000"/>
                            </a:schemeClr>
                          </a:solidFill>
                        </a:rPr>
                        <a:t>Turn off phone / avoid time stealers</a:t>
                      </a:r>
                    </a:p>
                  </a:txBody>
                  <a:tcPr/>
                </a:tc>
                <a:tc>
                  <a:txBody>
                    <a:bodyPr/>
                    <a:lstStyle/>
                    <a:p>
                      <a:r>
                        <a:rPr lang="en-GB" sz="2800" err="1"/>
                        <a:t>Whats</a:t>
                      </a:r>
                      <a:r>
                        <a:rPr lang="en-GB" sz="2800"/>
                        <a:t> App your mate a funny video</a:t>
                      </a:r>
                    </a:p>
                  </a:txBody>
                  <a:tcPr/>
                </a:tc>
                <a:extLst>
                  <a:ext uri="{0D108BD9-81ED-4DB2-BD59-A6C34878D82A}">
                    <a16:rowId xmlns:a16="http://schemas.microsoft.com/office/drawing/2014/main" val="10006"/>
                  </a:ext>
                </a:extLst>
              </a:tr>
              <a:tr h="822694">
                <a:tc>
                  <a:txBody>
                    <a:bodyPr/>
                    <a:lstStyle/>
                    <a:p>
                      <a:r>
                        <a:rPr lang="en-GB" sz="2800">
                          <a:solidFill>
                            <a:schemeClr val="accent5">
                              <a:lumMod val="60000"/>
                              <a:lumOff val="40000"/>
                            </a:schemeClr>
                          </a:solidFill>
                        </a:rPr>
                        <a:t>Ask parent/older</a:t>
                      </a:r>
                      <a:r>
                        <a:rPr lang="en-GB" sz="2800" baseline="0">
                          <a:solidFill>
                            <a:schemeClr val="accent5">
                              <a:lumMod val="60000"/>
                              <a:lumOff val="40000"/>
                            </a:schemeClr>
                          </a:solidFill>
                        </a:rPr>
                        <a:t> brother or sister to check</a:t>
                      </a:r>
                      <a:endParaRPr lang="en-GB" sz="2800">
                        <a:solidFill>
                          <a:schemeClr val="accent5">
                            <a:lumMod val="60000"/>
                            <a:lumOff val="40000"/>
                          </a:schemeClr>
                        </a:solidFill>
                      </a:endParaRPr>
                    </a:p>
                  </a:txBody>
                  <a:tcPr/>
                </a:tc>
                <a:tc>
                  <a:txBody>
                    <a:bodyPr/>
                    <a:lstStyle/>
                    <a:p>
                      <a:r>
                        <a:rPr lang="en-GB" sz="2800"/>
                        <a:t>Hand in without checking</a:t>
                      </a:r>
                    </a:p>
                  </a:txBody>
                  <a:tcPr/>
                </a:tc>
                <a:extLst>
                  <a:ext uri="{0D108BD9-81ED-4DB2-BD59-A6C34878D82A}">
                    <a16:rowId xmlns:a16="http://schemas.microsoft.com/office/drawing/2014/main" val="10007"/>
                  </a:ext>
                </a:extLst>
              </a:tr>
              <a:tr h="857250">
                <a:tc>
                  <a:txBody>
                    <a:bodyPr/>
                    <a:lstStyle/>
                    <a:p>
                      <a:r>
                        <a:rPr lang="en-GB" sz="2800">
                          <a:solidFill>
                            <a:schemeClr val="accent5">
                              <a:lumMod val="60000"/>
                              <a:lumOff val="40000"/>
                            </a:schemeClr>
                          </a:solidFill>
                        </a:rPr>
                        <a:t>Commit to doing your best, accept the outcome and</a:t>
                      </a:r>
                      <a:r>
                        <a:rPr lang="en-GB" sz="2800" baseline="0">
                          <a:solidFill>
                            <a:schemeClr val="accent5">
                              <a:lumMod val="60000"/>
                              <a:lumOff val="40000"/>
                            </a:schemeClr>
                          </a:solidFill>
                        </a:rPr>
                        <a:t> learn from the feedback</a:t>
                      </a:r>
                      <a:endParaRPr lang="en-GB" sz="2800">
                        <a:solidFill>
                          <a:schemeClr val="accent5">
                            <a:lumMod val="60000"/>
                            <a:lumOff val="40000"/>
                          </a:schemeClr>
                        </a:solidFill>
                      </a:endParaRPr>
                    </a:p>
                  </a:txBody>
                  <a:tcPr/>
                </a:tc>
                <a:tc>
                  <a:txBody>
                    <a:bodyPr/>
                    <a:lstStyle/>
                    <a:p>
                      <a:r>
                        <a:rPr lang="en-GB" sz="2800"/>
                        <a:t>Moan about mark and feel disheartened</a:t>
                      </a:r>
                      <a:r>
                        <a:rPr lang="en-GB" sz="2800" baseline="0"/>
                        <a:t> </a:t>
                      </a:r>
                      <a:endParaRPr lang="en-GB" sz="280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4542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12192000" cy="68870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857250">
                <a:tc>
                  <a:txBody>
                    <a:bodyPr/>
                    <a:lstStyle/>
                    <a:p>
                      <a:r>
                        <a:rPr lang="en-GB" sz="4400"/>
                        <a:t>Approach to homework</a:t>
                      </a:r>
                    </a:p>
                  </a:txBody>
                  <a:tcPr/>
                </a:tc>
                <a:tc>
                  <a:txBody>
                    <a:bodyPr/>
                    <a:lstStyle/>
                    <a:p>
                      <a:r>
                        <a:rPr lang="en-GB" sz="4400"/>
                        <a:t>Approach to homework</a:t>
                      </a:r>
                    </a:p>
                  </a:txBody>
                  <a:tcPr/>
                </a:tc>
                <a:extLst>
                  <a:ext uri="{0D108BD9-81ED-4DB2-BD59-A6C34878D82A}">
                    <a16:rowId xmlns:a16="http://schemas.microsoft.com/office/drawing/2014/main" val="10000"/>
                  </a:ext>
                </a:extLst>
              </a:tr>
              <a:tr h="631306">
                <a:tc>
                  <a:txBody>
                    <a:bodyPr/>
                    <a:lstStyle/>
                    <a:p>
                      <a:r>
                        <a:rPr lang="en-GB" sz="2800">
                          <a:solidFill>
                            <a:schemeClr val="tx1"/>
                          </a:solidFill>
                        </a:rPr>
                        <a:t>Do it on the day set</a:t>
                      </a:r>
                    </a:p>
                  </a:txBody>
                  <a:tcPr/>
                </a:tc>
                <a:tc>
                  <a:txBody>
                    <a:bodyPr/>
                    <a:lstStyle/>
                    <a:p>
                      <a:r>
                        <a:rPr lang="en-GB" sz="2800"/>
                        <a:t>Leave it until last minute</a:t>
                      </a:r>
                    </a:p>
                  </a:txBody>
                  <a:tcPr/>
                </a:tc>
                <a:extLst>
                  <a:ext uri="{0D108BD9-81ED-4DB2-BD59-A6C34878D82A}">
                    <a16:rowId xmlns:a16="http://schemas.microsoft.com/office/drawing/2014/main" val="10001"/>
                  </a:ext>
                </a:extLst>
              </a:tr>
              <a:tr h="637954">
                <a:tc>
                  <a:txBody>
                    <a:bodyPr/>
                    <a:lstStyle/>
                    <a:p>
                      <a:r>
                        <a:rPr lang="en-GB" sz="2800">
                          <a:solidFill>
                            <a:schemeClr val="tx1"/>
                          </a:solidFill>
                        </a:rPr>
                        <a:t>Make notes in class</a:t>
                      </a:r>
                    </a:p>
                  </a:txBody>
                  <a:tcPr/>
                </a:tc>
                <a:tc>
                  <a:txBody>
                    <a:bodyPr/>
                    <a:lstStyle/>
                    <a:p>
                      <a:r>
                        <a:rPr lang="en-GB" sz="2800"/>
                        <a:t>Don’t concentrate</a:t>
                      </a:r>
                      <a:r>
                        <a:rPr lang="en-GB" sz="2800" baseline="0"/>
                        <a:t> when being set</a:t>
                      </a:r>
                      <a:endParaRPr lang="en-GB" sz="2800"/>
                    </a:p>
                  </a:txBody>
                  <a:tcPr/>
                </a:tc>
                <a:extLst>
                  <a:ext uri="{0D108BD9-81ED-4DB2-BD59-A6C34878D82A}">
                    <a16:rowId xmlns:a16="http://schemas.microsoft.com/office/drawing/2014/main" val="10002"/>
                  </a:ext>
                </a:extLst>
              </a:tr>
              <a:tr h="659218">
                <a:tc>
                  <a:txBody>
                    <a:bodyPr/>
                    <a:lstStyle/>
                    <a:p>
                      <a:r>
                        <a:rPr lang="en-GB" sz="2800">
                          <a:solidFill>
                            <a:schemeClr val="tx1"/>
                          </a:solidFill>
                        </a:rPr>
                        <a:t>Ask if unsure</a:t>
                      </a:r>
                    </a:p>
                  </a:txBody>
                  <a:tcPr/>
                </a:tc>
                <a:tc>
                  <a:txBody>
                    <a:bodyPr/>
                    <a:lstStyle/>
                    <a:p>
                      <a:r>
                        <a:rPr lang="en-GB" sz="2800"/>
                        <a:t>Don’t ask for help</a:t>
                      </a:r>
                    </a:p>
                  </a:txBody>
                  <a:tcPr/>
                </a:tc>
                <a:extLst>
                  <a:ext uri="{0D108BD9-81ED-4DB2-BD59-A6C34878D82A}">
                    <a16:rowId xmlns:a16="http://schemas.microsoft.com/office/drawing/2014/main" val="10003"/>
                  </a:ext>
                </a:extLst>
              </a:tr>
              <a:tr h="857250">
                <a:tc>
                  <a:txBody>
                    <a:bodyPr/>
                    <a:lstStyle/>
                    <a:p>
                      <a:r>
                        <a:rPr lang="en-GB" sz="2800">
                          <a:solidFill>
                            <a:schemeClr val="tx1"/>
                          </a:solidFill>
                        </a:rPr>
                        <a:t>Allocate enough time to complete work</a:t>
                      </a:r>
                    </a:p>
                  </a:txBody>
                  <a:tcPr/>
                </a:tc>
                <a:tc>
                  <a:txBody>
                    <a:bodyPr/>
                    <a:lstStyle/>
                    <a:p>
                      <a:r>
                        <a:rPr lang="en-GB" sz="2800"/>
                        <a:t>Rush after </a:t>
                      </a:r>
                      <a:r>
                        <a:rPr lang="en-GB" sz="2800" baseline="0"/>
                        <a:t>Liverpool v Manchester United on telly and bedtime</a:t>
                      </a:r>
                      <a:endParaRPr lang="en-GB" sz="2800"/>
                    </a:p>
                  </a:txBody>
                  <a:tcPr/>
                </a:tc>
                <a:extLst>
                  <a:ext uri="{0D108BD9-81ED-4DB2-BD59-A6C34878D82A}">
                    <a16:rowId xmlns:a16="http://schemas.microsoft.com/office/drawing/2014/main" val="10004"/>
                  </a:ext>
                </a:extLst>
              </a:tr>
              <a:tr h="713799">
                <a:tc>
                  <a:txBody>
                    <a:bodyPr/>
                    <a:lstStyle/>
                    <a:p>
                      <a:r>
                        <a:rPr lang="en-GB" sz="2800">
                          <a:solidFill>
                            <a:schemeClr val="tx1"/>
                          </a:solidFill>
                        </a:rPr>
                        <a:t>Sit</a:t>
                      </a:r>
                      <a:r>
                        <a:rPr lang="en-GB" sz="2800" baseline="0">
                          <a:solidFill>
                            <a:schemeClr val="tx1"/>
                          </a:solidFill>
                        </a:rPr>
                        <a:t> down at a time when you are alert</a:t>
                      </a:r>
                      <a:endParaRPr lang="en-GB" sz="2800">
                        <a:solidFill>
                          <a:schemeClr val="tx1"/>
                        </a:solidFill>
                      </a:endParaRPr>
                    </a:p>
                  </a:txBody>
                  <a:tcPr/>
                </a:tc>
                <a:tc>
                  <a:txBody>
                    <a:bodyPr/>
                    <a:lstStyle/>
                    <a:p>
                      <a:r>
                        <a:rPr lang="en-GB" sz="2800"/>
                        <a:t>Do when tired and grumpy</a:t>
                      </a:r>
                    </a:p>
                  </a:txBody>
                  <a:tcPr/>
                </a:tc>
                <a:extLst>
                  <a:ext uri="{0D108BD9-81ED-4DB2-BD59-A6C34878D82A}">
                    <a16:rowId xmlns:a16="http://schemas.microsoft.com/office/drawing/2014/main" val="10005"/>
                  </a:ext>
                </a:extLst>
              </a:tr>
              <a:tr h="552893">
                <a:tc>
                  <a:txBody>
                    <a:bodyPr/>
                    <a:lstStyle/>
                    <a:p>
                      <a:r>
                        <a:rPr lang="en-GB" sz="2800">
                          <a:solidFill>
                            <a:schemeClr val="tx1"/>
                          </a:solidFill>
                        </a:rPr>
                        <a:t>Turn off phone / avoid time stealers</a:t>
                      </a:r>
                    </a:p>
                  </a:txBody>
                  <a:tcPr/>
                </a:tc>
                <a:tc>
                  <a:txBody>
                    <a:bodyPr/>
                    <a:lstStyle/>
                    <a:p>
                      <a:r>
                        <a:rPr lang="en-GB" sz="2800" err="1"/>
                        <a:t>Whats</a:t>
                      </a:r>
                      <a:r>
                        <a:rPr lang="en-GB" sz="2800"/>
                        <a:t> App your mate a funny video</a:t>
                      </a:r>
                    </a:p>
                  </a:txBody>
                  <a:tcPr/>
                </a:tc>
                <a:extLst>
                  <a:ext uri="{0D108BD9-81ED-4DB2-BD59-A6C34878D82A}">
                    <a16:rowId xmlns:a16="http://schemas.microsoft.com/office/drawing/2014/main" val="10006"/>
                  </a:ext>
                </a:extLst>
              </a:tr>
              <a:tr h="822694">
                <a:tc>
                  <a:txBody>
                    <a:bodyPr/>
                    <a:lstStyle/>
                    <a:p>
                      <a:r>
                        <a:rPr lang="en-GB" sz="2800">
                          <a:solidFill>
                            <a:schemeClr val="tx1"/>
                          </a:solidFill>
                        </a:rPr>
                        <a:t>Ask parent/older</a:t>
                      </a:r>
                      <a:r>
                        <a:rPr lang="en-GB" sz="2800" baseline="0">
                          <a:solidFill>
                            <a:schemeClr val="tx1"/>
                          </a:solidFill>
                        </a:rPr>
                        <a:t> brother or sister to check</a:t>
                      </a:r>
                      <a:endParaRPr lang="en-GB" sz="2800">
                        <a:solidFill>
                          <a:schemeClr val="tx1"/>
                        </a:solidFill>
                      </a:endParaRPr>
                    </a:p>
                  </a:txBody>
                  <a:tcPr/>
                </a:tc>
                <a:tc>
                  <a:txBody>
                    <a:bodyPr/>
                    <a:lstStyle/>
                    <a:p>
                      <a:r>
                        <a:rPr lang="en-GB" sz="2800"/>
                        <a:t>Hand in without checking</a:t>
                      </a:r>
                    </a:p>
                  </a:txBody>
                  <a:tcPr/>
                </a:tc>
                <a:extLst>
                  <a:ext uri="{0D108BD9-81ED-4DB2-BD59-A6C34878D82A}">
                    <a16:rowId xmlns:a16="http://schemas.microsoft.com/office/drawing/2014/main" val="10007"/>
                  </a:ext>
                </a:extLst>
              </a:tr>
              <a:tr h="857250">
                <a:tc>
                  <a:txBody>
                    <a:bodyPr/>
                    <a:lstStyle/>
                    <a:p>
                      <a:r>
                        <a:rPr lang="en-GB" sz="2800">
                          <a:solidFill>
                            <a:schemeClr val="tx1"/>
                          </a:solidFill>
                        </a:rPr>
                        <a:t>Commit to doing your best, accept the outcome and</a:t>
                      </a:r>
                      <a:r>
                        <a:rPr lang="en-GB" sz="2800" baseline="0">
                          <a:solidFill>
                            <a:schemeClr val="tx1"/>
                          </a:solidFill>
                        </a:rPr>
                        <a:t> learn from the feedback</a:t>
                      </a:r>
                      <a:endParaRPr lang="en-GB" sz="2800">
                        <a:solidFill>
                          <a:schemeClr val="tx1"/>
                        </a:solidFill>
                      </a:endParaRPr>
                    </a:p>
                  </a:txBody>
                  <a:tcPr/>
                </a:tc>
                <a:tc>
                  <a:txBody>
                    <a:bodyPr/>
                    <a:lstStyle/>
                    <a:p>
                      <a:r>
                        <a:rPr lang="en-GB" sz="2800"/>
                        <a:t>Moan about mark and feel disheartened</a:t>
                      </a:r>
                      <a:r>
                        <a:rPr lang="en-GB" sz="2800" baseline="0"/>
                        <a:t> </a:t>
                      </a:r>
                      <a:endParaRPr lang="en-GB" sz="280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6537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
          <a:ext cx="12192000" cy="68870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857250">
                <a:tc>
                  <a:txBody>
                    <a:bodyPr/>
                    <a:lstStyle/>
                    <a:p>
                      <a:r>
                        <a:rPr lang="en-GB" sz="4400"/>
                        <a:t>Approach to homework</a:t>
                      </a:r>
                    </a:p>
                  </a:txBody>
                  <a:tcPr/>
                </a:tc>
                <a:tc>
                  <a:txBody>
                    <a:bodyPr/>
                    <a:lstStyle/>
                    <a:p>
                      <a:r>
                        <a:rPr lang="en-GB" sz="4400"/>
                        <a:t>Approach to homework</a:t>
                      </a:r>
                    </a:p>
                  </a:txBody>
                  <a:tcPr/>
                </a:tc>
                <a:extLst>
                  <a:ext uri="{0D108BD9-81ED-4DB2-BD59-A6C34878D82A}">
                    <a16:rowId xmlns:a16="http://schemas.microsoft.com/office/drawing/2014/main" val="10000"/>
                  </a:ext>
                </a:extLst>
              </a:tr>
              <a:tr h="631306">
                <a:tc>
                  <a:txBody>
                    <a:bodyPr/>
                    <a:lstStyle/>
                    <a:p>
                      <a:r>
                        <a:rPr lang="en-GB" sz="2800">
                          <a:solidFill>
                            <a:schemeClr val="tx1"/>
                          </a:solidFill>
                        </a:rPr>
                        <a:t>Do it on the day set</a:t>
                      </a:r>
                    </a:p>
                  </a:txBody>
                  <a:tcPr/>
                </a:tc>
                <a:tc>
                  <a:txBody>
                    <a:bodyPr/>
                    <a:lstStyle/>
                    <a:p>
                      <a:r>
                        <a:rPr lang="en-GB" sz="2800"/>
                        <a:t>Leave it until last minute</a:t>
                      </a:r>
                    </a:p>
                  </a:txBody>
                  <a:tcPr/>
                </a:tc>
                <a:extLst>
                  <a:ext uri="{0D108BD9-81ED-4DB2-BD59-A6C34878D82A}">
                    <a16:rowId xmlns:a16="http://schemas.microsoft.com/office/drawing/2014/main" val="10001"/>
                  </a:ext>
                </a:extLst>
              </a:tr>
              <a:tr h="637954">
                <a:tc>
                  <a:txBody>
                    <a:bodyPr/>
                    <a:lstStyle/>
                    <a:p>
                      <a:r>
                        <a:rPr lang="en-GB" sz="2800">
                          <a:solidFill>
                            <a:schemeClr val="tx1"/>
                          </a:solidFill>
                        </a:rPr>
                        <a:t>Make notes in class</a:t>
                      </a:r>
                    </a:p>
                  </a:txBody>
                  <a:tcPr/>
                </a:tc>
                <a:tc>
                  <a:txBody>
                    <a:bodyPr/>
                    <a:lstStyle/>
                    <a:p>
                      <a:r>
                        <a:rPr lang="en-GB" sz="2800"/>
                        <a:t>Don’t concentrate</a:t>
                      </a:r>
                      <a:r>
                        <a:rPr lang="en-GB" sz="2800" baseline="0"/>
                        <a:t> when being set</a:t>
                      </a:r>
                      <a:endParaRPr lang="en-GB" sz="2800"/>
                    </a:p>
                  </a:txBody>
                  <a:tcPr/>
                </a:tc>
                <a:extLst>
                  <a:ext uri="{0D108BD9-81ED-4DB2-BD59-A6C34878D82A}">
                    <a16:rowId xmlns:a16="http://schemas.microsoft.com/office/drawing/2014/main" val="10002"/>
                  </a:ext>
                </a:extLst>
              </a:tr>
              <a:tr h="659218">
                <a:tc>
                  <a:txBody>
                    <a:bodyPr/>
                    <a:lstStyle/>
                    <a:p>
                      <a:r>
                        <a:rPr lang="en-GB" sz="2800">
                          <a:solidFill>
                            <a:schemeClr val="tx1"/>
                          </a:solidFill>
                        </a:rPr>
                        <a:t>Ask if unsure</a:t>
                      </a:r>
                    </a:p>
                  </a:txBody>
                  <a:tcPr/>
                </a:tc>
                <a:tc>
                  <a:txBody>
                    <a:bodyPr/>
                    <a:lstStyle/>
                    <a:p>
                      <a:r>
                        <a:rPr lang="en-GB" sz="2800"/>
                        <a:t>Don’t ask for help</a:t>
                      </a:r>
                    </a:p>
                  </a:txBody>
                  <a:tcPr/>
                </a:tc>
                <a:extLst>
                  <a:ext uri="{0D108BD9-81ED-4DB2-BD59-A6C34878D82A}">
                    <a16:rowId xmlns:a16="http://schemas.microsoft.com/office/drawing/2014/main" val="10003"/>
                  </a:ext>
                </a:extLst>
              </a:tr>
              <a:tr h="857250">
                <a:tc>
                  <a:txBody>
                    <a:bodyPr/>
                    <a:lstStyle/>
                    <a:p>
                      <a:r>
                        <a:rPr lang="en-GB" sz="2800">
                          <a:solidFill>
                            <a:schemeClr val="tx1"/>
                          </a:solidFill>
                        </a:rPr>
                        <a:t>Allocate enough time to complete work</a:t>
                      </a:r>
                    </a:p>
                  </a:txBody>
                  <a:tcPr/>
                </a:tc>
                <a:tc>
                  <a:txBody>
                    <a:bodyPr/>
                    <a:lstStyle/>
                    <a:p>
                      <a:r>
                        <a:rPr lang="en-GB" sz="2800"/>
                        <a:t>Rush after </a:t>
                      </a:r>
                      <a:r>
                        <a:rPr lang="en-GB" sz="2800" baseline="0"/>
                        <a:t>Liverpool v Manchester United on telly and bedtime</a:t>
                      </a:r>
                      <a:endParaRPr lang="en-GB" sz="2800"/>
                    </a:p>
                  </a:txBody>
                  <a:tcPr/>
                </a:tc>
                <a:extLst>
                  <a:ext uri="{0D108BD9-81ED-4DB2-BD59-A6C34878D82A}">
                    <a16:rowId xmlns:a16="http://schemas.microsoft.com/office/drawing/2014/main" val="10004"/>
                  </a:ext>
                </a:extLst>
              </a:tr>
              <a:tr h="713799">
                <a:tc>
                  <a:txBody>
                    <a:bodyPr/>
                    <a:lstStyle/>
                    <a:p>
                      <a:r>
                        <a:rPr lang="en-GB" sz="2800">
                          <a:solidFill>
                            <a:schemeClr val="tx1"/>
                          </a:solidFill>
                        </a:rPr>
                        <a:t>Sit</a:t>
                      </a:r>
                      <a:r>
                        <a:rPr lang="en-GB" sz="2800" baseline="0">
                          <a:solidFill>
                            <a:schemeClr val="tx1"/>
                          </a:solidFill>
                        </a:rPr>
                        <a:t> down at a time when you are alert</a:t>
                      </a:r>
                      <a:endParaRPr lang="en-GB" sz="2800">
                        <a:solidFill>
                          <a:schemeClr val="tx1"/>
                        </a:solidFill>
                      </a:endParaRPr>
                    </a:p>
                  </a:txBody>
                  <a:tcPr/>
                </a:tc>
                <a:tc>
                  <a:txBody>
                    <a:bodyPr/>
                    <a:lstStyle/>
                    <a:p>
                      <a:r>
                        <a:rPr lang="en-GB" sz="2800"/>
                        <a:t>Do when tired and grumpy</a:t>
                      </a:r>
                    </a:p>
                  </a:txBody>
                  <a:tcPr/>
                </a:tc>
                <a:extLst>
                  <a:ext uri="{0D108BD9-81ED-4DB2-BD59-A6C34878D82A}">
                    <a16:rowId xmlns:a16="http://schemas.microsoft.com/office/drawing/2014/main" val="10005"/>
                  </a:ext>
                </a:extLst>
              </a:tr>
              <a:tr h="552893">
                <a:tc>
                  <a:txBody>
                    <a:bodyPr/>
                    <a:lstStyle/>
                    <a:p>
                      <a:r>
                        <a:rPr lang="en-GB" sz="2800">
                          <a:solidFill>
                            <a:schemeClr val="tx1"/>
                          </a:solidFill>
                        </a:rPr>
                        <a:t>Turn off phone / avoid time stealers</a:t>
                      </a:r>
                    </a:p>
                  </a:txBody>
                  <a:tcPr/>
                </a:tc>
                <a:tc>
                  <a:txBody>
                    <a:bodyPr/>
                    <a:lstStyle/>
                    <a:p>
                      <a:r>
                        <a:rPr lang="en-GB" sz="2800" err="1"/>
                        <a:t>Whats</a:t>
                      </a:r>
                      <a:r>
                        <a:rPr lang="en-GB" sz="2800"/>
                        <a:t> App your mate a funny video</a:t>
                      </a:r>
                    </a:p>
                  </a:txBody>
                  <a:tcPr/>
                </a:tc>
                <a:extLst>
                  <a:ext uri="{0D108BD9-81ED-4DB2-BD59-A6C34878D82A}">
                    <a16:rowId xmlns:a16="http://schemas.microsoft.com/office/drawing/2014/main" val="10006"/>
                  </a:ext>
                </a:extLst>
              </a:tr>
              <a:tr h="822694">
                <a:tc>
                  <a:txBody>
                    <a:bodyPr/>
                    <a:lstStyle/>
                    <a:p>
                      <a:r>
                        <a:rPr lang="en-GB" sz="2800">
                          <a:solidFill>
                            <a:schemeClr val="tx1"/>
                          </a:solidFill>
                        </a:rPr>
                        <a:t>Ask parent/older</a:t>
                      </a:r>
                      <a:r>
                        <a:rPr lang="en-GB" sz="2800" baseline="0">
                          <a:solidFill>
                            <a:schemeClr val="tx1"/>
                          </a:solidFill>
                        </a:rPr>
                        <a:t> brother or sister to check</a:t>
                      </a:r>
                      <a:endParaRPr lang="en-GB" sz="2800">
                        <a:solidFill>
                          <a:schemeClr val="tx1"/>
                        </a:solidFill>
                      </a:endParaRPr>
                    </a:p>
                  </a:txBody>
                  <a:tcPr/>
                </a:tc>
                <a:tc>
                  <a:txBody>
                    <a:bodyPr/>
                    <a:lstStyle/>
                    <a:p>
                      <a:r>
                        <a:rPr lang="en-GB" sz="2800"/>
                        <a:t>Hand in without checking</a:t>
                      </a:r>
                    </a:p>
                  </a:txBody>
                  <a:tcPr/>
                </a:tc>
                <a:extLst>
                  <a:ext uri="{0D108BD9-81ED-4DB2-BD59-A6C34878D82A}">
                    <a16:rowId xmlns:a16="http://schemas.microsoft.com/office/drawing/2014/main" val="10007"/>
                  </a:ext>
                </a:extLst>
              </a:tr>
              <a:tr h="857250">
                <a:tc>
                  <a:txBody>
                    <a:bodyPr/>
                    <a:lstStyle/>
                    <a:p>
                      <a:r>
                        <a:rPr lang="en-GB" sz="2800">
                          <a:solidFill>
                            <a:schemeClr val="tx1"/>
                          </a:solidFill>
                        </a:rPr>
                        <a:t>Commit to doing your best, accept the outcome and</a:t>
                      </a:r>
                      <a:r>
                        <a:rPr lang="en-GB" sz="2800" baseline="0">
                          <a:solidFill>
                            <a:schemeClr val="tx1"/>
                          </a:solidFill>
                        </a:rPr>
                        <a:t> learn from the feedback</a:t>
                      </a:r>
                      <a:endParaRPr lang="en-GB" sz="2800">
                        <a:solidFill>
                          <a:schemeClr val="tx1"/>
                        </a:solidFill>
                      </a:endParaRPr>
                    </a:p>
                  </a:txBody>
                  <a:tcPr/>
                </a:tc>
                <a:tc>
                  <a:txBody>
                    <a:bodyPr/>
                    <a:lstStyle/>
                    <a:p>
                      <a:r>
                        <a:rPr lang="en-GB" sz="2800"/>
                        <a:t>Moan about mark and feel disheartened</a:t>
                      </a:r>
                      <a:r>
                        <a:rPr lang="en-GB" sz="2800" baseline="0"/>
                        <a:t> </a:t>
                      </a:r>
                      <a:endParaRPr lang="en-GB" sz="2800"/>
                    </a:p>
                  </a:txBody>
                  <a:tcPr/>
                </a:tc>
                <a:extLst>
                  <a:ext uri="{0D108BD9-81ED-4DB2-BD59-A6C34878D82A}">
                    <a16:rowId xmlns:a16="http://schemas.microsoft.com/office/drawing/2014/main" val="10008"/>
                  </a:ext>
                </a:extLst>
              </a:tr>
            </a:tbl>
          </a:graphicData>
        </a:graphic>
      </p:graphicFrame>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87" y="1275463"/>
            <a:ext cx="4719860" cy="453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912" y="1275463"/>
            <a:ext cx="5136079" cy="453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21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 Attendance</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9372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BBC60-8988-4F4E-B8E3-6F4DA58AC5F7}"/>
              </a:ext>
            </a:extLst>
          </p:cNvPr>
          <p:cNvPicPr/>
          <p:nvPr/>
        </p:nvPicPr>
        <p:blipFill rotWithShape="1">
          <a:blip r:embed="rId2"/>
          <a:srcRect l="50942" t="22375" r="13736" b="9805"/>
          <a:stretch/>
        </p:blipFill>
        <p:spPr bwMode="auto">
          <a:xfrm>
            <a:off x="308153" y="286516"/>
            <a:ext cx="7493935" cy="6571484"/>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B9AF778-7EC6-4BAE-8CDE-5FB21FD6B11D}"/>
              </a:ext>
            </a:extLst>
          </p:cNvPr>
          <p:cNvSpPr txBox="1"/>
          <p:nvPr/>
        </p:nvSpPr>
        <p:spPr>
          <a:xfrm>
            <a:off x="7802088" y="286516"/>
            <a:ext cx="4081759" cy="2123658"/>
          </a:xfrm>
          <a:prstGeom prst="rect">
            <a:avLst/>
          </a:prstGeom>
          <a:noFill/>
        </p:spPr>
        <p:txBody>
          <a:bodyPr wrap="square" rtlCol="0">
            <a:spAutoFit/>
          </a:bodyPr>
          <a:lstStyle/>
          <a:p>
            <a:pPr algn="ctr"/>
            <a:r>
              <a:rPr lang="en-GB" sz="4400">
                <a:solidFill>
                  <a:srgbClr val="D7006D"/>
                </a:solidFill>
              </a:rPr>
              <a:t>Why is attendance so important?</a:t>
            </a:r>
          </a:p>
        </p:txBody>
      </p:sp>
    </p:spTree>
    <p:extLst>
      <p:ext uri="{BB962C8B-B14F-4D97-AF65-F5344CB8AC3E}">
        <p14:creationId xmlns:p14="http://schemas.microsoft.com/office/powerpoint/2010/main" val="27964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5400"/>
              <a:t>Session Aims:</a:t>
            </a:r>
          </a:p>
        </p:txBody>
      </p:sp>
      <p:sp>
        <p:nvSpPr>
          <p:cNvPr id="4" name="TextBox 3"/>
          <p:cNvSpPr txBox="1"/>
          <p:nvPr/>
        </p:nvSpPr>
        <p:spPr>
          <a:xfrm>
            <a:off x="0" y="961975"/>
            <a:ext cx="12192000" cy="5909310"/>
          </a:xfrm>
          <a:prstGeom prst="rect">
            <a:avLst/>
          </a:prstGeom>
          <a:noFill/>
        </p:spPr>
        <p:txBody>
          <a:bodyPr wrap="square" rtlCol="0">
            <a:spAutoFit/>
          </a:bodyPr>
          <a:lstStyle/>
          <a:p>
            <a:pPr marL="742950" indent="-742950">
              <a:buFont typeface="+mj-lt"/>
              <a:buAutoNum type="arabicPeriod"/>
            </a:pPr>
            <a:r>
              <a:rPr lang="en-GB" sz="3600"/>
              <a:t>Look at the biggest factors to success</a:t>
            </a:r>
          </a:p>
          <a:p>
            <a:pPr marL="742950" indent="-742950">
              <a:buFont typeface="+mj-lt"/>
              <a:buAutoNum type="arabicPeriod"/>
            </a:pPr>
            <a:endParaRPr lang="en-GB" sz="3600"/>
          </a:p>
          <a:p>
            <a:pPr marL="742950" indent="-742950">
              <a:buFont typeface="+mj-lt"/>
              <a:buAutoNum type="arabicPeriod"/>
            </a:pPr>
            <a:r>
              <a:rPr lang="en-GB" sz="3600"/>
              <a:t>Provide an insight into what we share with pupils</a:t>
            </a:r>
          </a:p>
          <a:p>
            <a:pPr marL="742950" indent="-742950">
              <a:buFont typeface="+mj-lt"/>
              <a:buAutoNum type="arabicPeriod"/>
            </a:pPr>
            <a:endParaRPr lang="en-GB" sz="3600"/>
          </a:p>
          <a:p>
            <a:pPr marL="742950" indent="-742950">
              <a:buFont typeface="+mj-lt"/>
              <a:buAutoNum type="arabicPeriod"/>
            </a:pPr>
            <a:r>
              <a:rPr lang="en-GB" sz="3600"/>
              <a:t>Gain an understanding of the revision methods we share at HGS and how you can support these at home</a:t>
            </a:r>
          </a:p>
          <a:p>
            <a:pPr marL="742950" indent="-742950">
              <a:buFont typeface="+mj-lt"/>
              <a:buAutoNum type="arabicPeriod"/>
            </a:pPr>
            <a:endParaRPr lang="en-GB" sz="3600"/>
          </a:p>
          <a:p>
            <a:pPr marL="742950" indent="-742950">
              <a:buFont typeface="+mj-lt"/>
              <a:buAutoNum type="arabicPeriod"/>
            </a:pPr>
            <a:r>
              <a:rPr lang="en-GB" sz="3600"/>
              <a:t>Share resources and links</a:t>
            </a:r>
          </a:p>
          <a:p>
            <a:pPr marL="742950" indent="-742950">
              <a:buFont typeface="+mj-lt"/>
              <a:buAutoNum type="arabicPeriod"/>
            </a:pPr>
            <a:endParaRPr lang="en-GB" sz="3600"/>
          </a:p>
          <a:p>
            <a:pPr marL="742950" indent="-742950">
              <a:buFont typeface="+mj-lt"/>
              <a:buAutoNum type="arabicPeriod"/>
            </a:pPr>
            <a:r>
              <a:rPr lang="en-GB" sz="3600"/>
              <a:t>Understand the issues you face</a:t>
            </a:r>
            <a:endParaRPr lang="en-GB"/>
          </a:p>
          <a:p>
            <a:endParaRPr lang="en-GB"/>
          </a:p>
        </p:txBody>
      </p:sp>
    </p:spTree>
    <p:extLst>
      <p:ext uri="{BB962C8B-B14F-4D97-AF65-F5344CB8AC3E}">
        <p14:creationId xmlns:p14="http://schemas.microsoft.com/office/powerpoint/2010/main" val="1952458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3. A Growth Mind Set</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545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3983" t="19293" r="15747" b="20140"/>
          <a:stretch/>
        </p:blipFill>
        <p:spPr>
          <a:xfrm>
            <a:off x="6526195" y="195173"/>
            <a:ext cx="5377047" cy="6469738"/>
          </a:xfrm>
          <a:prstGeom prst="rect">
            <a:avLst/>
          </a:prstGeom>
        </p:spPr>
      </p:pic>
      <p:sp>
        <p:nvSpPr>
          <p:cNvPr id="3" name="TextBox 2"/>
          <p:cNvSpPr txBox="1"/>
          <p:nvPr/>
        </p:nvSpPr>
        <p:spPr>
          <a:xfrm>
            <a:off x="173522" y="195173"/>
            <a:ext cx="6352674" cy="6432530"/>
          </a:xfrm>
          <a:prstGeom prst="rect">
            <a:avLst/>
          </a:prstGeom>
          <a:solidFill>
            <a:srgbClr val="00B050"/>
          </a:solidFill>
        </p:spPr>
        <p:txBody>
          <a:bodyPr wrap="square" rtlCol="0">
            <a:spAutoFit/>
          </a:bodyPr>
          <a:lstStyle/>
          <a:p>
            <a:r>
              <a:rPr lang="en-GB" sz="4400" b="1">
                <a:solidFill>
                  <a:schemeClr val="bg1"/>
                </a:solidFill>
              </a:rPr>
              <a:t>Does your </a:t>
            </a:r>
            <a:r>
              <a:rPr lang="en-GB" sz="4400" b="1" err="1">
                <a:solidFill>
                  <a:schemeClr val="bg1"/>
                </a:solidFill>
              </a:rPr>
              <a:t>mindset</a:t>
            </a:r>
            <a:r>
              <a:rPr lang="en-GB" sz="4400" b="1">
                <a:solidFill>
                  <a:schemeClr val="bg1"/>
                </a:solidFill>
              </a:rPr>
              <a:t> matter?</a:t>
            </a:r>
          </a:p>
          <a:p>
            <a:endParaRPr lang="en-GB" sz="3600" b="1">
              <a:solidFill>
                <a:schemeClr val="bg1"/>
              </a:solidFill>
            </a:endParaRPr>
          </a:p>
          <a:p>
            <a:r>
              <a:rPr lang="en-GB" sz="3600">
                <a:solidFill>
                  <a:schemeClr val="bg1"/>
                </a:solidFill>
              </a:rPr>
              <a:t>Research with 168,000 year 10 students showed that those with a </a:t>
            </a:r>
            <a:r>
              <a:rPr lang="en-GB" sz="3600" b="1">
                <a:solidFill>
                  <a:schemeClr val="bg1"/>
                </a:solidFill>
              </a:rPr>
              <a:t>growth </a:t>
            </a:r>
            <a:r>
              <a:rPr lang="en-GB" sz="3600" b="1" err="1">
                <a:solidFill>
                  <a:schemeClr val="bg1"/>
                </a:solidFill>
              </a:rPr>
              <a:t>mindset</a:t>
            </a:r>
            <a:r>
              <a:rPr lang="en-GB" sz="3600" b="1">
                <a:solidFill>
                  <a:schemeClr val="bg1"/>
                </a:solidFill>
              </a:rPr>
              <a:t> </a:t>
            </a:r>
            <a:r>
              <a:rPr lang="en-GB" sz="3600">
                <a:solidFill>
                  <a:schemeClr val="bg1"/>
                </a:solidFill>
              </a:rPr>
              <a:t>were three times more likely to score in the top 20% in a maths test.</a:t>
            </a:r>
          </a:p>
          <a:p>
            <a:r>
              <a:rPr lang="en-GB" sz="3600">
                <a:solidFill>
                  <a:schemeClr val="bg1"/>
                </a:solidFill>
              </a:rPr>
              <a:t>Those with a </a:t>
            </a:r>
            <a:r>
              <a:rPr lang="en-GB" sz="3600" b="1">
                <a:solidFill>
                  <a:schemeClr val="bg1"/>
                </a:solidFill>
              </a:rPr>
              <a:t>fixed </a:t>
            </a:r>
            <a:r>
              <a:rPr lang="en-GB" sz="3600" b="1" err="1">
                <a:solidFill>
                  <a:schemeClr val="bg1"/>
                </a:solidFill>
              </a:rPr>
              <a:t>mindset</a:t>
            </a:r>
            <a:r>
              <a:rPr lang="en-GB" sz="3600" b="1">
                <a:solidFill>
                  <a:schemeClr val="bg1"/>
                </a:solidFill>
              </a:rPr>
              <a:t> </a:t>
            </a:r>
            <a:r>
              <a:rPr lang="en-GB" sz="3600">
                <a:solidFill>
                  <a:schemeClr val="bg1"/>
                </a:solidFill>
              </a:rPr>
              <a:t>were four times more likely to score in the bottom 20%.</a:t>
            </a:r>
          </a:p>
        </p:txBody>
      </p:sp>
    </p:spTree>
    <p:extLst>
      <p:ext uri="{BB962C8B-B14F-4D97-AF65-F5344CB8AC3E}">
        <p14:creationId xmlns:p14="http://schemas.microsoft.com/office/powerpoint/2010/main" val="3850437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914" name="Group 98"/>
          <p:cNvGraphicFramePr>
            <a:graphicFrameLocks noGrp="1"/>
          </p:cNvGraphicFramePr>
          <p:nvPr/>
        </p:nvGraphicFramePr>
        <p:xfrm>
          <a:off x="0" y="1"/>
          <a:ext cx="12192000" cy="6899404"/>
        </p:xfrm>
        <a:graphic>
          <a:graphicData uri="http://schemas.openxmlformats.org/drawingml/2006/table">
            <a:tbl>
              <a:tblPr/>
              <a:tblGrid>
                <a:gridCol w="5384800">
                  <a:extLst>
                    <a:ext uri="{9D8B030D-6E8A-4147-A177-3AD203B41FA5}">
                      <a16:colId xmlns:a16="http://schemas.microsoft.com/office/drawing/2014/main" val="3546649016"/>
                    </a:ext>
                  </a:extLst>
                </a:gridCol>
                <a:gridCol w="6807200">
                  <a:extLst>
                    <a:ext uri="{9D8B030D-6E8A-4147-A177-3AD203B41FA5}">
                      <a16:colId xmlns:a16="http://schemas.microsoft.com/office/drawing/2014/main" val="1424286013"/>
                    </a:ext>
                  </a:extLst>
                </a:gridCol>
              </a:tblGrid>
              <a:tr h="685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4300"/>
                        </a:lnSpc>
                        <a:spcBef>
                          <a:spcPct val="50000"/>
                        </a:spcBef>
                        <a:spcAft>
                          <a:spcPct val="20000"/>
                        </a:spcAft>
                        <a:buClrTx/>
                        <a:buSzTx/>
                        <a:buFontTx/>
                        <a:buNone/>
                        <a:tabLst/>
                      </a:pPr>
                      <a:r>
                        <a:rPr kumimoji="0" lang="en-GB" altLang="en-US" sz="3600" b="0" i="0" u="none" strike="noStrike" cap="none" normalizeH="0" baseline="0">
                          <a:ln>
                            <a:noFill/>
                          </a:ln>
                          <a:solidFill>
                            <a:schemeClr val="bg1"/>
                          </a:solidFill>
                          <a:effectLst/>
                          <a:latin typeface="Calibri" panose="020F0502020204030204" pitchFamily="34" charset="0"/>
                          <a:cs typeface="Arial" panose="020B0604020202020204" pitchFamily="34" charset="0"/>
                        </a:rPr>
                        <a:t>Fixed </a:t>
                      </a:r>
                      <a:r>
                        <a:rPr kumimoji="0" lang="en-GB" altLang="en-US" sz="3600" b="0" i="0" u="none" strike="noStrike" cap="none" normalizeH="0" baseline="0" err="1">
                          <a:ln>
                            <a:noFill/>
                          </a:ln>
                          <a:solidFill>
                            <a:schemeClr val="bg1"/>
                          </a:solidFill>
                          <a:effectLst/>
                          <a:latin typeface="Calibri" panose="020F0502020204030204" pitchFamily="34" charset="0"/>
                          <a:cs typeface="Arial" panose="020B0604020202020204" pitchFamily="34" charset="0"/>
                        </a:rPr>
                        <a:t>mindset</a:t>
                      </a:r>
                      <a:r>
                        <a:rPr kumimoji="0" lang="en-GB" altLang="en-US" sz="3600" b="0" i="0" u="none" strike="noStrike" cap="none" normalizeH="0" baseline="0">
                          <a:ln>
                            <a:noFill/>
                          </a:ln>
                          <a:solidFill>
                            <a:schemeClr val="bg1"/>
                          </a:solidFill>
                          <a:effectLst/>
                          <a:latin typeface="Calibri" panose="020F0502020204030204" pitchFamily="34" charset="0"/>
                          <a:cs typeface="Arial" panose="020B0604020202020204" pitchFamily="34" charset="0"/>
                        </a:rPr>
                        <a:t> may say…</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4300"/>
                        </a:lnSpc>
                        <a:spcBef>
                          <a:spcPct val="50000"/>
                        </a:spcBef>
                        <a:spcAft>
                          <a:spcPct val="20000"/>
                        </a:spcAft>
                        <a:buClrTx/>
                        <a:buSzTx/>
                        <a:buFontTx/>
                        <a:buNone/>
                        <a:tabLst/>
                      </a:pPr>
                      <a:r>
                        <a:rPr kumimoji="0" lang="en-GB" altLang="en-US" sz="3600" b="0" i="0" u="none" strike="noStrike" cap="none" normalizeH="0" baseline="0">
                          <a:ln>
                            <a:noFill/>
                          </a:ln>
                          <a:solidFill>
                            <a:schemeClr val="bg1"/>
                          </a:solidFill>
                          <a:effectLst/>
                          <a:latin typeface="Calibri" panose="020F0502020204030204" pitchFamily="34" charset="0"/>
                          <a:cs typeface="Arial" panose="020B0604020202020204" pitchFamily="34" charset="0"/>
                        </a:rPr>
                        <a:t>Growth </a:t>
                      </a:r>
                      <a:r>
                        <a:rPr kumimoji="0" lang="en-GB" altLang="en-US" sz="3600" b="0" i="0" u="none" strike="noStrike" cap="none" normalizeH="0" baseline="0" err="1">
                          <a:ln>
                            <a:noFill/>
                          </a:ln>
                          <a:solidFill>
                            <a:schemeClr val="bg1"/>
                          </a:solidFill>
                          <a:effectLst/>
                          <a:latin typeface="Calibri" panose="020F0502020204030204" pitchFamily="34" charset="0"/>
                          <a:cs typeface="Arial" panose="020B0604020202020204" pitchFamily="34" charset="0"/>
                        </a:rPr>
                        <a:t>mindset</a:t>
                      </a:r>
                      <a:r>
                        <a:rPr kumimoji="0" lang="en-GB" altLang="en-US" sz="3600" b="0" i="0" u="none" strike="noStrike" cap="none" normalizeH="0" baseline="0">
                          <a:ln>
                            <a:noFill/>
                          </a:ln>
                          <a:solidFill>
                            <a:schemeClr val="bg1"/>
                          </a:solidFill>
                          <a:effectLst/>
                          <a:latin typeface="Calibri" panose="020F0502020204030204" pitchFamily="34" charset="0"/>
                          <a:cs typeface="Arial" panose="020B0604020202020204" pitchFamily="34" charset="0"/>
                        </a:rPr>
                        <a:t> might reply…</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94932124"/>
                  </a:ext>
                </a:extLst>
              </a:tr>
              <a:tr h="115487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FF0000"/>
                          </a:solidFill>
                          <a:effectLst/>
                          <a:latin typeface="Calibri" panose="020F0502020204030204" pitchFamily="34" charset="0"/>
                          <a:cs typeface="Arial" panose="020B0604020202020204" pitchFamily="34" charset="0"/>
                        </a:rPr>
                        <a:t>If I don’t even try, I won’t look silly when I fail</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800" b="0" i="0" u="none" strike="noStrike" cap="none" normalizeH="0" baseline="0">
                          <a:ln>
                            <a:noFill/>
                          </a:ln>
                          <a:solidFill>
                            <a:srgbClr val="00B050"/>
                          </a:solidFill>
                          <a:effectLst/>
                          <a:latin typeface="Calibri" panose="020F0502020204030204" pitchFamily="34" charset="0"/>
                          <a:cs typeface="Arial" panose="020B0604020202020204" pitchFamily="34" charset="0"/>
                        </a:rPr>
                        <a:t>If I don’t even try, I fail automatically</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7698825"/>
                  </a:ext>
                </a:extLst>
              </a:tr>
              <a:tr h="116378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FF0000"/>
                          </a:solidFill>
                          <a:effectLst/>
                          <a:latin typeface="Calibri" panose="020F0502020204030204" pitchFamily="34" charset="0"/>
                          <a:cs typeface="Arial" panose="020B0604020202020204" pitchFamily="34" charset="0"/>
                        </a:rPr>
                        <a:t>I’d be finding this easy if I really had talent</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B050"/>
                          </a:solidFill>
                          <a:effectLst/>
                          <a:latin typeface="Calibri" panose="020F0502020204030204" pitchFamily="34" charset="0"/>
                          <a:cs typeface="Arial" panose="020B0604020202020204" pitchFamily="34" charset="0"/>
                        </a:rPr>
                        <a:t>Basketball wasn’t easy for Michael Jordan. He had a passion and put in lots of effort.</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3601032"/>
                  </a:ext>
                </a:extLst>
              </a:tr>
              <a:tr h="118753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FF0000"/>
                          </a:solidFill>
                          <a:effectLst/>
                          <a:latin typeface="Calibri" panose="020F0502020204030204" pitchFamily="34" charset="0"/>
                          <a:cs typeface="Arial" panose="020B0604020202020204" pitchFamily="34" charset="0"/>
                        </a:rPr>
                        <a:t>(When you are criticised)… This wasn’t my fault, it was because of…</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rgbClr val="00B050"/>
                          </a:solidFill>
                          <a:effectLst/>
                          <a:latin typeface="Calibri" panose="020F0502020204030204" pitchFamily="34" charset="0"/>
                          <a:cs typeface="Arial" panose="020B0604020202020204" pitchFamily="34" charset="0"/>
                        </a:rPr>
                        <a:t>If I don’t take responsibility, I can’t put it right. Let me listen and learn what I can…</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4377832"/>
                  </a:ext>
                </a:extLst>
              </a:tr>
              <a:tr h="134191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800" b="0" i="0" u="none" strike="noStrike" cap="none" normalizeH="0" baseline="0">
                          <a:ln>
                            <a:noFill/>
                          </a:ln>
                          <a:solidFill>
                            <a:srgbClr val="FF0000"/>
                          </a:solidFill>
                          <a:effectLst/>
                          <a:latin typeface="Calibri" panose="020F0502020204030204" pitchFamily="34" charset="0"/>
                          <a:cs typeface="Arial" panose="020B0604020202020204" pitchFamily="34" charset="0"/>
                        </a:rPr>
                        <a:t>I’ll never be as clever as her…             </a:t>
                      </a:r>
                      <a:r>
                        <a:rPr kumimoji="0" lang="en-GB" altLang="en-US" sz="2800" b="0" i="0" u="none" strike="noStrike" cap="none" normalizeH="0" baseline="0">
                          <a:ln>
                            <a:noFill/>
                          </a:ln>
                          <a:solidFill>
                            <a:schemeClr val="bg1"/>
                          </a:solidFill>
                          <a:effectLst/>
                          <a:latin typeface="Calibri" panose="020F0502020204030204" pitchFamily="34" charset="0"/>
                          <a:cs typeface="Arial" panose="020B0604020202020204" pitchFamily="34" charset="0"/>
                        </a:rPr>
                        <a:t>.</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800" b="0" i="0" u="none" strike="noStrike" cap="none" normalizeH="0" baseline="0">
                          <a:ln>
                            <a:noFill/>
                          </a:ln>
                          <a:solidFill>
                            <a:srgbClr val="00B050"/>
                          </a:solidFill>
                          <a:effectLst/>
                          <a:latin typeface="Calibri" panose="020F0502020204030204" pitchFamily="34" charset="0"/>
                          <a:cs typeface="Arial" panose="020B0604020202020204" pitchFamily="34" charset="0"/>
                        </a:rPr>
                        <a:t>I’m going to learn how she does it so I can too!</a:t>
                      </a: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3901177"/>
                  </a:ext>
                </a:extLst>
              </a:tr>
              <a:tr h="903288">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800" b="0" i="0" u="none" strike="noStrike" cap="none" normalizeH="0" baseline="0">
                          <a:ln>
                            <a:noFill/>
                          </a:ln>
                          <a:solidFill>
                            <a:schemeClr val="bg1"/>
                          </a:solidFill>
                          <a:effectLst/>
                          <a:latin typeface="Calibri" panose="020F0502020204030204" pitchFamily="34" charset="0"/>
                          <a:cs typeface="Arial" panose="020B0604020202020204" pitchFamily="34" charset="0"/>
                        </a:rPr>
                        <a:t>Keep calm and have a growth </a:t>
                      </a:r>
                      <a:r>
                        <a:rPr kumimoji="0" lang="en-GB" altLang="en-US" sz="3800" b="0" i="0" u="none" strike="noStrike" cap="none" normalizeH="0" baseline="0" err="1">
                          <a:ln>
                            <a:noFill/>
                          </a:ln>
                          <a:solidFill>
                            <a:schemeClr val="bg1"/>
                          </a:solidFill>
                          <a:effectLst/>
                          <a:latin typeface="Calibri" panose="020F0502020204030204" pitchFamily="34" charset="0"/>
                          <a:cs typeface="Arial" panose="020B0604020202020204" pitchFamily="34" charset="0"/>
                        </a:rPr>
                        <a:t>mindset</a:t>
                      </a:r>
                      <a:r>
                        <a:rPr kumimoji="0" lang="en-GB" altLang="en-US" sz="3800" b="0" i="0" u="none" strike="noStrike" cap="none" normalizeH="0" baseline="0">
                          <a:ln>
                            <a:noFill/>
                          </a:ln>
                          <a:solidFill>
                            <a:schemeClr val="bg1"/>
                          </a:solidFill>
                          <a:effectLst/>
                          <a:latin typeface="Calibri" panose="020F0502020204030204" pitchFamily="34" charset="0"/>
                          <a:cs typeface="Arial" panose="020B0604020202020204" pitchFamily="34" charset="0"/>
                        </a:rPr>
                        <a:t>!</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altLang="en-US" sz="3800" b="0" i="0" u="none" strike="noStrike" cap="none" normalizeH="0" baseline="0">
                        <a:ln>
                          <a:noFill/>
                        </a:ln>
                        <a:solidFill>
                          <a:srgbClr val="00B050"/>
                        </a:solidFill>
                        <a:effectLst/>
                        <a:latin typeface="Calibri" panose="020F0502020204030204" pitchFamily="34" charset="0"/>
                        <a:cs typeface="Arial" panose="020B0604020202020204" pitchFamily="34" charset="0"/>
                      </a:endParaRPr>
                    </a:p>
                  </a:txBody>
                  <a:tcPr horzOverflow="overflow">
                    <a:lnL w="38100" cap="flat" cmpd="sng" algn="ctr">
                      <a:solidFill>
                        <a:srgbClr val="993300"/>
                      </a:solidFill>
                      <a:prstDash val="solid"/>
                      <a:round/>
                      <a:headEnd type="none" w="med" len="med"/>
                      <a:tailEnd type="none" w="med" len="med"/>
                    </a:lnL>
                    <a:lnR w="38100" cap="flat" cmpd="sng" algn="ctr">
                      <a:solidFill>
                        <a:srgbClr val="993300"/>
                      </a:solidFill>
                      <a:prstDash val="solid"/>
                      <a:round/>
                      <a:headEnd type="none" w="med" len="med"/>
                      <a:tailEnd type="none" w="med" len="med"/>
                    </a:lnR>
                    <a:lnT w="38100" cap="flat" cmpd="sng" algn="ctr">
                      <a:solidFill>
                        <a:srgbClr val="993300"/>
                      </a:solidFill>
                      <a:prstDash val="solid"/>
                      <a:round/>
                      <a:headEnd type="none" w="med" len="med"/>
                      <a:tailEnd type="none" w="med" len="med"/>
                    </a:lnT>
                    <a:lnB w="38100" cap="flat" cmpd="sng" algn="ctr">
                      <a:solidFill>
                        <a:srgbClr val="993300"/>
                      </a:solidFill>
                      <a:prstDash val="solid"/>
                      <a:round/>
                      <a:headEnd type="none" w="med" len="med"/>
                      <a:tailEnd type="none" w="med" len="med"/>
                    </a:lnB>
                    <a:lnTlToBr>
                      <a:noFill/>
                    </a:lnTlToBr>
                    <a:lnBlToTr>
                      <a:noFill/>
                    </a:lnBlToTr>
                    <a:solidFill>
                      <a:srgbClr val="00B050"/>
                    </a:solidFill>
                  </a:tcPr>
                </a:tc>
                <a:tc hMerge="1">
                  <a:txBody>
                    <a:bodyPr/>
                    <a:lstStyle/>
                    <a:p>
                      <a:endParaRPr lang="en-GB"/>
                    </a:p>
                  </a:txBody>
                  <a:tcPr/>
                </a:tc>
                <a:extLst>
                  <a:ext uri="{0D108BD9-81ED-4DB2-BD59-A6C34878D82A}">
                    <a16:rowId xmlns:a16="http://schemas.microsoft.com/office/drawing/2014/main" val="1842552693"/>
                  </a:ext>
                </a:extLst>
              </a:tr>
            </a:tbl>
          </a:graphicData>
        </a:graphic>
      </p:graphicFrame>
      <p:pic>
        <p:nvPicPr>
          <p:cNvPr id="34903" name="Picture 87" descr="speech-day-br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58902"/>
            <a:ext cx="1584832" cy="134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8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Independent Study</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34228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39582"/>
          </a:xfrm>
        </p:spPr>
        <p:txBody>
          <a:bodyPr/>
          <a:lstStyle/>
          <a:p>
            <a:pPr algn="ctr"/>
            <a:r>
              <a:rPr lang="en-GB" b="1"/>
              <a:t>Exams are stressful, but what creates stress and how can we reduce it?</a:t>
            </a:r>
          </a:p>
        </p:txBody>
      </p:sp>
    </p:spTree>
    <p:extLst>
      <p:ext uri="{BB962C8B-B14F-4D97-AF65-F5344CB8AC3E}">
        <p14:creationId xmlns:p14="http://schemas.microsoft.com/office/powerpoint/2010/main" val="138467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161" y="893134"/>
            <a:ext cx="7272671" cy="484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4" descr="Image result for uncertain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2358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943" y="866110"/>
            <a:ext cx="8204761" cy="483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01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0546"/>
          </a:xfrm>
        </p:spPr>
        <p:txBody>
          <a:bodyPr>
            <a:normAutofit fontScale="90000"/>
          </a:bodyPr>
          <a:lstStyle/>
          <a:p>
            <a:r>
              <a:rPr lang="en-GB" b="1"/>
              <a:t>The time line to your first exam on Monday  10</a:t>
            </a:r>
            <a:r>
              <a:rPr lang="en-GB" b="1" baseline="30000"/>
              <a:t>th</a:t>
            </a:r>
            <a:r>
              <a:rPr lang="en-GB" b="1"/>
              <a:t> May 2021</a:t>
            </a:r>
          </a:p>
        </p:txBody>
      </p:sp>
      <p:graphicFrame>
        <p:nvGraphicFramePr>
          <p:cNvPr id="4" name="Table 3"/>
          <p:cNvGraphicFramePr>
            <a:graphicFrameLocks noGrp="1"/>
          </p:cNvGraphicFramePr>
          <p:nvPr/>
        </p:nvGraphicFramePr>
        <p:xfrm>
          <a:off x="0" y="970547"/>
          <a:ext cx="12192000" cy="612199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629989">
                  <a:extLst>
                    <a:ext uri="{9D8B030D-6E8A-4147-A177-3AD203B41FA5}">
                      <a16:colId xmlns:a16="http://schemas.microsoft.com/office/drawing/2014/main" val="20002"/>
                    </a:ext>
                  </a:extLst>
                </a:gridCol>
                <a:gridCol w="3466011">
                  <a:extLst>
                    <a:ext uri="{9D8B030D-6E8A-4147-A177-3AD203B41FA5}">
                      <a16:colId xmlns:a16="http://schemas.microsoft.com/office/drawing/2014/main" val="20003"/>
                    </a:ext>
                  </a:extLst>
                </a:gridCol>
              </a:tblGrid>
              <a:tr h="1666294">
                <a:tc>
                  <a:txBody>
                    <a:bodyPr/>
                    <a:lstStyle/>
                    <a:p>
                      <a:r>
                        <a:rPr lang="en-GB" sz="3600"/>
                        <a:t>Autumn</a:t>
                      </a:r>
                      <a:r>
                        <a:rPr lang="en-GB" sz="3600" baseline="0"/>
                        <a:t> Term</a:t>
                      </a:r>
                    </a:p>
                    <a:p>
                      <a:pPr algn="ctr"/>
                      <a:r>
                        <a:rPr lang="en-GB" sz="3600" baseline="0"/>
                        <a:t>(13 weeks left)</a:t>
                      </a:r>
                      <a:endParaRPr lang="en-GB" sz="3600"/>
                    </a:p>
                  </a:txBody>
                  <a:tcPr/>
                </a:tc>
                <a:tc>
                  <a:txBody>
                    <a:bodyPr/>
                    <a:lstStyle/>
                    <a:p>
                      <a:r>
                        <a:rPr lang="en-GB" sz="3600"/>
                        <a:t>Spring Term</a:t>
                      </a:r>
                    </a:p>
                    <a:p>
                      <a:r>
                        <a:rPr lang="en-GB" sz="3600"/>
                        <a:t>(12 weeks)</a:t>
                      </a:r>
                    </a:p>
                  </a:txBody>
                  <a:tcPr/>
                </a:tc>
                <a:tc>
                  <a:txBody>
                    <a:bodyPr/>
                    <a:lstStyle/>
                    <a:p>
                      <a:r>
                        <a:rPr lang="en-GB" sz="3600"/>
                        <a:t>Summer Term</a:t>
                      </a:r>
                    </a:p>
                    <a:p>
                      <a:r>
                        <a:rPr lang="en-GB" sz="3600"/>
                        <a:t>(3 weeks?)</a:t>
                      </a:r>
                    </a:p>
                  </a:txBody>
                  <a:tcPr/>
                </a:tc>
                <a:tc>
                  <a:txBody>
                    <a:bodyPr/>
                    <a:lstStyle/>
                    <a:p>
                      <a:r>
                        <a:rPr lang="en-GB" sz="3600"/>
                        <a:t>June 12</a:t>
                      </a:r>
                      <a:r>
                        <a:rPr lang="en-GB" sz="3600" baseline="30000"/>
                        <a:t>th</a:t>
                      </a:r>
                      <a:r>
                        <a:rPr lang="en-GB" sz="3600"/>
                        <a:t> – or maybe July 12th</a:t>
                      </a:r>
                    </a:p>
                  </a:txBody>
                  <a:tcPr/>
                </a:tc>
                <a:extLst>
                  <a:ext uri="{0D108BD9-81ED-4DB2-BD59-A6C34878D82A}">
                    <a16:rowId xmlns:a16="http://schemas.microsoft.com/office/drawing/2014/main" val="10000"/>
                  </a:ext>
                </a:extLst>
              </a:tr>
              <a:tr h="1109752">
                <a:tc>
                  <a:txBody>
                    <a:bodyPr/>
                    <a:lstStyle/>
                    <a:p>
                      <a:r>
                        <a:rPr lang="en-GB" sz="2400"/>
                        <a:t>Class W</a:t>
                      </a:r>
                      <a:r>
                        <a:rPr lang="en-GB" sz="2400" baseline="0"/>
                        <a:t>ork and Homework </a:t>
                      </a:r>
                      <a:endParaRPr lang="en-GB" sz="2400"/>
                    </a:p>
                  </a:txBody>
                  <a:tcPr/>
                </a:tc>
                <a:tc>
                  <a:txBody>
                    <a:bodyPr/>
                    <a:lstStyle/>
                    <a:p>
                      <a:r>
                        <a:rPr lang="en-GB" sz="2400"/>
                        <a:t>Class Work and Homework</a:t>
                      </a:r>
                    </a:p>
                  </a:txBody>
                  <a:tcPr/>
                </a:tc>
                <a:tc>
                  <a:txBody>
                    <a:bodyPr/>
                    <a:lstStyle/>
                    <a:p>
                      <a:r>
                        <a:rPr lang="en-GB" sz="2400"/>
                        <a:t>Question practice for the final exams</a:t>
                      </a:r>
                    </a:p>
                  </a:txBody>
                  <a:tcPr/>
                </a:tc>
                <a:tc rowSpan="4">
                  <a:txBody>
                    <a:bodyPr/>
                    <a:lstStyle/>
                    <a:p>
                      <a:r>
                        <a:rPr lang="en-GB" sz="4000"/>
                        <a:t>Chillax</a:t>
                      </a:r>
                      <a:r>
                        <a:rPr lang="en-GB" sz="4000" baseline="0"/>
                        <a:t> – enjoy your longest holiday until 2080!</a:t>
                      </a:r>
                      <a:endParaRPr lang="en-GB" sz="4000"/>
                    </a:p>
                  </a:txBody>
                  <a:tcPr/>
                </a:tc>
                <a:extLst>
                  <a:ext uri="{0D108BD9-81ED-4DB2-BD59-A6C34878D82A}">
                    <a16:rowId xmlns:a16="http://schemas.microsoft.com/office/drawing/2014/main" val="10001"/>
                  </a:ext>
                </a:extLst>
              </a:tr>
              <a:tr h="1140096">
                <a:tc>
                  <a:txBody>
                    <a:bodyPr/>
                    <a:lstStyle/>
                    <a:p>
                      <a:r>
                        <a:rPr lang="en-GB" sz="2400"/>
                        <a:t>Revision</a:t>
                      </a:r>
                      <a:r>
                        <a:rPr lang="en-GB" sz="2400" baseline="0"/>
                        <a:t> for October Mocks and Unit Tests</a:t>
                      </a:r>
                      <a:endParaRPr lang="en-GB" sz="2400"/>
                    </a:p>
                  </a:txBody>
                  <a:tcPr/>
                </a:tc>
                <a:tc>
                  <a:txBody>
                    <a:bodyPr/>
                    <a:lstStyle/>
                    <a:p>
                      <a:r>
                        <a:rPr lang="en-GB" sz="2400"/>
                        <a:t>Revision for Unit Tests and second</a:t>
                      </a:r>
                      <a:r>
                        <a:rPr lang="en-GB" sz="2400" baseline="0"/>
                        <a:t> set of Mock exams.</a:t>
                      </a:r>
                      <a:endParaRPr lang="en-GB" sz="2400"/>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2"/>
                  </a:ext>
                </a:extLst>
              </a:tr>
              <a:tr h="976410">
                <a:tc>
                  <a:txBody>
                    <a:bodyPr/>
                    <a:lstStyle/>
                    <a:p>
                      <a:r>
                        <a:rPr lang="en-GB" sz="2400"/>
                        <a:t>Completing controlled assessment</a:t>
                      </a:r>
                    </a:p>
                  </a:txBody>
                  <a:tcPr/>
                </a:tc>
                <a:tc>
                  <a:txBody>
                    <a:bodyPr/>
                    <a:lstStyle/>
                    <a:p>
                      <a:r>
                        <a:rPr lang="en-GB" sz="2400"/>
                        <a:t>Completing Controlled Assessment</a:t>
                      </a:r>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3"/>
                  </a:ext>
                </a:extLst>
              </a:tr>
              <a:tr h="1109752">
                <a:tc>
                  <a:txBody>
                    <a:bodyPr/>
                    <a:lstStyle/>
                    <a:p>
                      <a:r>
                        <a:rPr lang="en-GB" sz="2400"/>
                        <a:t>Completing college applications</a:t>
                      </a:r>
                    </a:p>
                  </a:txBody>
                  <a:tcPr/>
                </a:tc>
                <a:tc>
                  <a:txBody>
                    <a:bodyPr/>
                    <a:lstStyle/>
                    <a:p>
                      <a:endParaRPr lang="en-GB" sz="2400"/>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07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0546"/>
          </a:xfrm>
        </p:spPr>
        <p:txBody>
          <a:bodyPr/>
          <a:lstStyle/>
          <a:p>
            <a:r>
              <a:rPr lang="en-GB" b="1"/>
              <a:t>The time line…</a:t>
            </a:r>
          </a:p>
        </p:txBody>
      </p:sp>
      <p:graphicFrame>
        <p:nvGraphicFramePr>
          <p:cNvPr id="4" name="Table 3"/>
          <p:cNvGraphicFramePr>
            <a:graphicFrameLocks noGrp="1"/>
          </p:cNvGraphicFramePr>
          <p:nvPr/>
        </p:nvGraphicFramePr>
        <p:xfrm>
          <a:off x="0" y="1072592"/>
          <a:ext cx="12192000" cy="584868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157082">
                <a:tc>
                  <a:txBody>
                    <a:bodyPr/>
                    <a:lstStyle/>
                    <a:p>
                      <a:r>
                        <a:rPr lang="en-GB" sz="3600"/>
                        <a:t>Autumn</a:t>
                      </a:r>
                      <a:r>
                        <a:rPr lang="en-GB" sz="3600" baseline="0"/>
                        <a:t> Term</a:t>
                      </a:r>
                    </a:p>
                    <a:p>
                      <a:pPr algn="ctr"/>
                      <a:r>
                        <a:rPr lang="en-GB" sz="3600" baseline="0"/>
                        <a:t>(9 weeks left)</a:t>
                      </a:r>
                      <a:endParaRPr lang="en-GB" sz="3600"/>
                    </a:p>
                  </a:txBody>
                  <a:tcPr/>
                </a:tc>
                <a:tc>
                  <a:txBody>
                    <a:bodyPr/>
                    <a:lstStyle/>
                    <a:p>
                      <a:r>
                        <a:rPr lang="en-GB" sz="3600"/>
                        <a:t>Spring Term</a:t>
                      </a:r>
                    </a:p>
                    <a:p>
                      <a:r>
                        <a:rPr lang="en-GB" sz="3600"/>
                        <a:t>(13 weeks)</a:t>
                      </a:r>
                    </a:p>
                  </a:txBody>
                  <a:tcPr/>
                </a:tc>
                <a:tc>
                  <a:txBody>
                    <a:bodyPr/>
                    <a:lstStyle/>
                    <a:p>
                      <a:r>
                        <a:rPr lang="en-GB" sz="3600"/>
                        <a:t>Summer Term</a:t>
                      </a:r>
                    </a:p>
                    <a:p>
                      <a:r>
                        <a:rPr lang="en-GB" sz="3600"/>
                        <a:t>(2 weeks)</a:t>
                      </a:r>
                    </a:p>
                  </a:txBody>
                  <a:tcPr/>
                </a:tc>
                <a:tc>
                  <a:txBody>
                    <a:bodyPr/>
                    <a:lstStyle/>
                    <a:p>
                      <a:r>
                        <a:rPr lang="en-GB" sz="3600"/>
                        <a:t>June 27</a:t>
                      </a:r>
                      <a:r>
                        <a:rPr lang="en-GB" sz="3600" baseline="30000"/>
                        <a:t>th</a:t>
                      </a:r>
                      <a:r>
                        <a:rPr lang="en-GB" sz="3600"/>
                        <a:t> Onwards</a:t>
                      </a:r>
                    </a:p>
                  </a:txBody>
                  <a:tcPr/>
                </a:tc>
                <a:extLst>
                  <a:ext uri="{0D108BD9-81ED-4DB2-BD59-A6C34878D82A}">
                    <a16:rowId xmlns:a16="http://schemas.microsoft.com/office/drawing/2014/main" val="10000"/>
                  </a:ext>
                </a:extLst>
              </a:tr>
              <a:tr h="1157082">
                <a:tc>
                  <a:txBody>
                    <a:bodyPr/>
                    <a:lstStyle/>
                    <a:p>
                      <a:r>
                        <a:rPr lang="en-GB" sz="2400"/>
                        <a:t>Class W</a:t>
                      </a:r>
                      <a:r>
                        <a:rPr lang="en-GB" sz="2400" baseline="0"/>
                        <a:t>ork and Homework </a:t>
                      </a:r>
                      <a:endParaRPr lang="en-GB" sz="2400"/>
                    </a:p>
                  </a:txBody>
                  <a:tcPr/>
                </a:tc>
                <a:tc>
                  <a:txBody>
                    <a:bodyPr/>
                    <a:lstStyle/>
                    <a:p>
                      <a:r>
                        <a:rPr lang="en-GB" sz="2400"/>
                        <a:t>Class Work and Homework</a:t>
                      </a:r>
                    </a:p>
                  </a:txBody>
                  <a:tcPr/>
                </a:tc>
                <a:tc>
                  <a:txBody>
                    <a:bodyPr/>
                    <a:lstStyle/>
                    <a:p>
                      <a:r>
                        <a:rPr lang="en-GB" sz="2400"/>
                        <a:t>Question practice for the final exams</a:t>
                      </a:r>
                    </a:p>
                  </a:txBody>
                  <a:tcPr/>
                </a:tc>
                <a:tc rowSpan="4">
                  <a:txBody>
                    <a:bodyPr/>
                    <a:lstStyle/>
                    <a:p>
                      <a:r>
                        <a:rPr lang="en-GB" sz="4000"/>
                        <a:t>Chillax</a:t>
                      </a:r>
                      <a:r>
                        <a:rPr lang="en-GB" sz="4000" baseline="0"/>
                        <a:t> – enjoy your longest holiday until 2080!</a:t>
                      </a:r>
                      <a:endParaRPr lang="en-GB" sz="4000"/>
                    </a:p>
                  </a:txBody>
                  <a:tcPr/>
                </a:tc>
                <a:extLst>
                  <a:ext uri="{0D108BD9-81ED-4DB2-BD59-A6C34878D82A}">
                    <a16:rowId xmlns:a16="http://schemas.microsoft.com/office/drawing/2014/main" val="10001"/>
                  </a:ext>
                </a:extLst>
              </a:tr>
              <a:tr h="1157082">
                <a:tc>
                  <a:txBody>
                    <a:bodyPr/>
                    <a:lstStyle/>
                    <a:p>
                      <a:r>
                        <a:rPr lang="en-GB" sz="2400"/>
                        <a:t>Revision</a:t>
                      </a:r>
                      <a:r>
                        <a:rPr lang="en-GB" sz="2400" baseline="0"/>
                        <a:t> for December Mocks and Unit Tests</a:t>
                      </a:r>
                      <a:endParaRPr lang="en-GB" sz="2400"/>
                    </a:p>
                  </a:txBody>
                  <a:tcPr/>
                </a:tc>
                <a:tc>
                  <a:txBody>
                    <a:bodyPr/>
                    <a:lstStyle/>
                    <a:p>
                      <a:r>
                        <a:rPr lang="en-GB" sz="2400"/>
                        <a:t>Revision for Unit Tests and second</a:t>
                      </a:r>
                      <a:r>
                        <a:rPr lang="en-GB" sz="2400" baseline="0"/>
                        <a:t> set of Mock exams.</a:t>
                      </a:r>
                      <a:endParaRPr lang="en-GB" sz="2400"/>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2"/>
                  </a:ext>
                </a:extLst>
              </a:tr>
              <a:tr h="1157082">
                <a:tc>
                  <a:txBody>
                    <a:bodyPr/>
                    <a:lstStyle/>
                    <a:p>
                      <a:r>
                        <a:rPr lang="en-GB" sz="2400"/>
                        <a:t>Completing controlled assessment</a:t>
                      </a:r>
                    </a:p>
                  </a:txBody>
                  <a:tcPr/>
                </a:tc>
                <a:tc>
                  <a:txBody>
                    <a:bodyPr/>
                    <a:lstStyle/>
                    <a:p>
                      <a:r>
                        <a:rPr lang="en-GB" sz="2400"/>
                        <a:t>Completing Controlled Assessment</a:t>
                      </a:r>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3"/>
                  </a:ext>
                </a:extLst>
              </a:tr>
              <a:tr h="1157082">
                <a:tc>
                  <a:txBody>
                    <a:bodyPr/>
                    <a:lstStyle/>
                    <a:p>
                      <a:r>
                        <a:rPr lang="en-GB" sz="2400"/>
                        <a:t>Completing college applications</a:t>
                      </a:r>
                    </a:p>
                  </a:txBody>
                  <a:tcPr/>
                </a:tc>
                <a:tc>
                  <a:txBody>
                    <a:bodyPr/>
                    <a:lstStyle/>
                    <a:p>
                      <a:endParaRPr lang="en-GB" sz="2400"/>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3" name="Cloud Callout 2"/>
          <p:cNvSpPr/>
          <p:nvPr/>
        </p:nvSpPr>
        <p:spPr>
          <a:xfrm>
            <a:off x="-170120" y="0"/>
            <a:ext cx="9441712" cy="6858000"/>
          </a:xfrm>
          <a:prstGeom prst="cloudCallout">
            <a:avLst>
              <a:gd name="adj1" fmla="val 57052"/>
              <a:gd name="adj2" fmla="val 660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t>28 school weeks x 10 revision sessions = 280 revision sessions</a:t>
            </a:r>
          </a:p>
          <a:p>
            <a:pPr algn="ctr"/>
            <a:r>
              <a:rPr lang="en-GB" sz="4800"/>
              <a:t> 6 weeks of holiday x 25 revision sessions = 150 revision sessions.</a:t>
            </a:r>
          </a:p>
        </p:txBody>
      </p:sp>
    </p:spTree>
    <p:extLst>
      <p:ext uri="{BB962C8B-B14F-4D97-AF65-F5344CB8AC3E}">
        <p14:creationId xmlns:p14="http://schemas.microsoft.com/office/powerpoint/2010/main" val="1469930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70546"/>
          </a:xfrm>
        </p:spPr>
        <p:txBody>
          <a:bodyPr/>
          <a:lstStyle/>
          <a:p>
            <a:r>
              <a:rPr lang="en-GB" b="1"/>
              <a:t>The time line…</a:t>
            </a:r>
          </a:p>
        </p:txBody>
      </p:sp>
      <p:graphicFrame>
        <p:nvGraphicFramePr>
          <p:cNvPr id="4" name="Table 3"/>
          <p:cNvGraphicFramePr>
            <a:graphicFrameLocks noGrp="1"/>
          </p:cNvGraphicFramePr>
          <p:nvPr/>
        </p:nvGraphicFramePr>
        <p:xfrm>
          <a:off x="0" y="1072592"/>
          <a:ext cx="12192000" cy="584868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157082">
                <a:tc>
                  <a:txBody>
                    <a:bodyPr/>
                    <a:lstStyle/>
                    <a:p>
                      <a:r>
                        <a:rPr lang="en-GB" sz="3600"/>
                        <a:t>Autumn</a:t>
                      </a:r>
                      <a:r>
                        <a:rPr lang="en-GB" sz="3600" baseline="0"/>
                        <a:t> Term</a:t>
                      </a:r>
                    </a:p>
                    <a:p>
                      <a:pPr algn="ctr"/>
                      <a:r>
                        <a:rPr lang="en-GB" sz="3600" baseline="0"/>
                        <a:t>(9 weeks left)</a:t>
                      </a:r>
                      <a:endParaRPr lang="en-GB" sz="3600"/>
                    </a:p>
                  </a:txBody>
                  <a:tcPr/>
                </a:tc>
                <a:tc>
                  <a:txBody>
                    <a:bodyPr/>
                    <a:lstStyle/>
                    <a:p>
                      <a:r>
                        <a:rPr lang="en-GB" sz="3600"/>
                        <a:t>Spring Term</a:t>
                      </a:r>
                    </a:p>
                    <a:p>
                      <a:r>
                        <a:rPr lang="en-GB" sz="3600"/>
                        <a:t>(13 weeks)</a:t>
                      </a:r>
                    </a:p>
                  </a:txBody>
                  <a:tcPr/>
                </a:tc>
                <a:tc>
                  <a:txBody>
                    <a:bodyPr/>
                    <a:lstStyle/>
                    <a:p>
                      <a:r>
                        <a:rPr lang="en-GB" sz="3600"/>
                        <a:t>Summer Term</a:t>
                      </a:r>
                    </a:p>
                    <a:p>
                      <a:r>
                        <a:rPr lang="en-GB" sz="3600"/>
                        <a:t>(2 weeks)</a:t>
                      </a:r>
                    </a:p>
                  </a:txBody>
                  <a:tcPr/>
                </a:tc>
                <a:tc>
                  <a:txBody>
                    <a:bodyPr/>
                    <a:lstStyle/>
                    <a:p>
                      <a:r>
                        <a:rPr lang="en-GB" sz="3600"/>
                        <a:t>June 27</a:t>
                      </a:r>
                      <a:r>
                        <a:rPr lang="en-GB" sz="3600" baseline="30000"/>
                        <a:t>th</a:t>
                      </a:r>
                      <a:r>
                        <a:rPr lang="en-GB" sz="3600"/>
                        <a:t> Onwards</a:t>
                      </a:r>
                    </a:p>
                  </a:txBody>
                  <a:tcPr/>
                </a:tc>
                <a:extLst>
                  <a:ext uri="{0D108BD9-81ED-4DB2-BD59-A6C34878D82A}">
                    <a16:rowId xmlns:a16="http://schemas.microsoft.com/office/drawing/2014/main" val="10000"/>
                  </a:ext>
                </a:extLst>
              </a:tr>
              <a:tr h="1157082">
                <a:tc>
                  <a:txBody>
                    <a:bodyPr/>
                    <a:lstStyle/>
                    <a:p>
                      <a:r>
                        <a:rPr lang="en-GB" sz="2400"/>
                        <a:t>Class W</a:t>
                      </a:r>
                      <a:r>
                        <a:rPr lang="en-GB" sz="2400" baseline="0"/>
                        <a:t>ork and Homework </a:t>
                      </a:r>
                      <a:endParaRPr lang="en-GB" sz="2400"/>
                    </a:p>
                  </a:txBody>
                  <a:tcPr/>
                </a:tc>
                <a:tc>
                  <a:txBody>
                    <a:bodyPr/>
                    <a:lstStyle/>
                    <a:p>
                      <a:r>
                        <a:rPr lang="en-GB" sz="2400"/>
                        <a:t>Class Work and Homework</a:t>
                      </a:r>
                    </a:p>
                  </a:txBody>
                  <a:tcPr/>
                </a:tc>
                <a:tc>
                  <a:txBody>
                    <a:bodyPr/>
                    <a:lstStyle/>
                    <a:p>
                      <a:r>
                        <a:rPr lang="en-GB" sz="2400"/>
                        <a:t>Question practice for the final exams</a:t>
                      </a:r>
                    </a:p>
                  </a:txBody>
                  <a:tcPr/>
                </a:tc>
                <a:tc rowSpan="4">
                  <a:txBody>
                    <a:bodyPr/>
                    <a:lstStyle/>
                    <a:p>
                      <a:r>
                        <a:rPr lang="en-GB" sz="4000"/>
                        <a:t>Chillax</a:t>
                      </a:r>
                      <a:r>
                        <a:rPr lang="en-GB" sz="4000" baseline="0"/>
                        <a:t> – enjoy your longest holiday until 2080!</a:t>
                      </a:r>
                      <a:endParaRPr lang="en-GB" sz="4000"/>
                    </a:p>
                  </a:txBody>
                  <a:tcPr/>
                </a:tc>
                <a:extLst>
                  <a:ext uri="{0D108BD9-81ED-4DB2-BD59-A6C34878D82A}">
                    <a16:rowId xmlns:a16="http://schemas.microsoft.com/office/drawing/2014/main" val="10001"/>
                  </a:ext>
                </a:extLst>
              </a:tr>
              <a:tr h="1157082">
                <a:tc>
                  <a:txBody>
                    <a:bodyPr/>
                    <a:lstStyle/>
                    <a:p>
                      <a:r>
                        <a:rPr lang="en-GB" sz="2400"/>
                        <a:t>Revision</a:t>
                      </a:r>
                      <a:r>
                        <a:rPr lang="en-GB" sz="2400" baseline="0"/>
                        <a:t> for December Mocks and Unit Tests</a:t>
                      </a:r>
                      <a:endParaRPr lang="en-GB" sz="2400"/>
                    </a:p>
                  </a:txBody>
                  <a:tcPr/>
                </a:tc>
                <a:tc>
                  <a:txBody>
                    <a:bodyPr/>
                    <a:lstStyle/>
                    <a:p>
                      <a:r>
                        <a:rPr lang="en-GB" sz="2400"/>
                        <a:t>Revision for Unit Tests and second</a:t>
                      </a:r>
                      <a:r>
                        <a:rPr lang="en-GB" sz="2400" baseline="0"/>
                        <a:t> set of Mock exams.</a:t>
                      </a:r>
                      <a:endParaRPr lang="en-GB" sz="2400"/>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2"/>
                  </a:ext>
                </a:extLst>
              </a:tr>
              <a:tr h="1157082">
                <a:tc>
                  <a:txBody>
                    <a:bodyPr/>
                    <a:lstStyle/>
                    <a:p>
                      <a:r>
                        <a:rPr lang="en-GB" sz="2400"/>
                        <a:t>Completing controlled assessment</a:t>
                      </a:r>
                    </a:p>
                  </a:txBody>
                  <a:tcPr/>
                </a:tc>
                <a:tc>
                  <a:txBody>
                    <a:bodyPr/>
                    <a:lstStyle/>
                    <a:p>
                      <a:r>
                        <a:rPr lang="en-GB" sz="2400"/>
                        <a:t>Completing Controlled Assessment</a:t>
                      </a:r>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3"/>
                  </a:ext>
                </a:extLst>
              </a:tr>
              <a:tr h="1157082">
                <a:tc>
                  <a:txBody>
                    <a:bodyPr/>
                    <a:lstStyle/>
                    <a:p>
                      <a:r>
                        <a:rPr lang="en-GB" sz="2400"/>
                        <a:t>Completing college applications</a:t>
                      </a:r>
                    </a:p>
                  </a:txBody>
                  <a:tcPr/>
                </a:tc>
                <a:tc>
                  <a:txBody>
                    <a:bodyPr/>
                    <a:lstStyle/>
                    <a:p>
                      <a:endParaRPr lang="en-GB" sz="2400"/>
                    </a:p>
                  </a:txBody>
                  <a:tcPr/>
                </a:tc>
                <a:tc>
                  <a:txBody>
                    <a:bodyPr/>
                    <a:lstStyle/>
                    <a:p>
                      <a:endParaRPr lang="en-GB" sz="2400"/>
                    </a:p>
                  </a:txBody>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3" name="Cloud Callout 2"/>
          <p:cNvSpPr/>
          <p:nvPr/>
        </p:nvSpPr>
        <p:spPr>
          <a:xfrm>
            <a:off x="-170120" y="0"/>
            <a:ext cx="9250325" cy="6858000"/>
          </a:xfrm>
          <a:prstGeom prst="cloudCallout">
            <a:avLst>
              <a:gd name="adj1" fmla="val 57052"/>
              <a:gd name="adj2" fmla="val 660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t>430 potential revision sessions between now and your first exam next May.</a:t>
            </a:r>
          </a:p>
        </p:txBody>
      </p:sp>
    </p:spTree>
    <p:extLst>
      <p:ext uri="{BB962C8B-B14F-4D97-AF65-F5344CB8AC3E}">
        <p14:creationId xmlns:p14="http://schemas.microsoft.com/office/powerpoint/2010/main" val="214456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48" y="-36401"/>
            <a:ext cx="3658819" cy="365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427" y="708283"/>
            <a:ext cx="5395470" cy="539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1103" y="3892366"/>
            <a:ext cx="7464056" cy="2554545"/>
          </a:xfrm>
          <a:prstGeom prst="rect">
            <a:avLst/>
          </a:prstGeom>
          <a:noFill/>
        </p:spPr>
        <p:txBody>
          <a:bodyPr wrap="square" rtlCol="0">
            <a:spAutoFit/>
          </a:bodyPr>
          <a:lstStyle/>
          <a:p>
            <a:r>
              <a:rPr lang="en-GB" sz="4000" b="1"/>
              <a:t>In 2019 and 2022, our top performing girl and top performing boy scored 4 grades above target…</a:t>
            </a:r>
          </a:p>
        </p:txBody>
      </p:sp>
    </p:spTree>
    <p:extLst>
      <p:ext uri="{BB962C8B-B14F-4D97-AF65-F5344CB8AC3E}">
        <p14:creationId xmlns:p14="http://schemas.microsoft.com/office/powerpoint/2010/main" val="2600718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Staying Motivated!!! </a:t>
            </a:r>
            <a:br>
              <a:rPr lang="en-GB" sz="4000">
                <a:solidFill>
                  <a:srgbClr val="FFFFFF"/>
                </a:solidFill>
              </a:rPr>
            </a:br>
            <a:endParaRPr lang="en-GB" sz="4000">
              <a:solidFill>
                <a:srgbClr val="FFFFFF"/>
              </a:solidFill>
            </a:endParaRPr>
          </a:p>
        </p:txBody>
      </p:sp>
      <p:graphicFrame>
        <p:nvGraphicFramePr>
          <p:cNvPr id="23" name="Content Placeholder 2">
            <a:extLst>
              <a:ext uri="{FF2B5EF4-FFF2-40B4-BE49-F238E27FC236}">
                <a16:creationId xmlns:a16="http://schemas.microsoft.com/office/drawing/2014/main" id="{89FA812B-1923-A7A2-231B-B54173B8FCE9}"/>
              </a:ext>
            </a:extLst>
          </p:cNvPr>
          <p:cNvGraphicFramePr>
            <a:graphicFrameLocks noGrp="1"/>
          </p:cNvGraphicFramePr>
          <p:nvPr>
            <p:ph idx="1"/>
            <p:extLst>
              <p:ext uri="{D42A27DB-BD31-4B8C-83A1-F6EECF244321}">
                <p14:modId xmlns:p14="http://schemas.microsoft.com/office/powerpoint/2010/main" val="2105395937"/>
              </p:ext>
            </p:extLst>
          </p:nvPr>
        </p:nvGraphicFramePr>
        <p:xfrm>
          <a:off x="0" y="0"/>
          <a:ext cx="11981108"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62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solidFill>
            <a:schemeClr val="bg2">
              <a:lumMod val="90000"/>
            </a:schemeClr>
          </a:solidFill>
        </p:spPr>
        <p:txBody>
          <a:bodyPr>
            <a:normAutofit/>
          </a:bodyPr>
          <a:lstStyle/>
          <a:p>
            <a:r>
              <a:rPr lang="en-GB" sz="5400" b="1" u="sng"/>
              <a:t>Independent Study</a:t>
            </a:r>
          </a:p>
        </p:txBody>
      </p:sp>
      <p:sp>
        <p:nvSpPr>
          <p:cNvPr id="3" name="Content Placeholder 2"/>
          <p:cNvSpPr>
            <a:spLocks noGrp="1"/>
          </p:cNvSpPr>
          <p:nvPr>
            <p:ph idx="1"/>
          </p:nvPr>
        </p:nvSpPr>
        <p:spPr>
          <a:xfrm>
            <a:off x="0" y="1057576"/>
            <a:ext cx="12192000" cy="5949280"/>
          </a:xfrm>
        </p:spPr>
        <p:txBody>
          <a:bodyPr>
            <a:normAutofit fontScale="85000" lnSpcReduction="20000"/>
          </a:bodyPr>
          <a:lstStyle/>
          <a:p>
            <a:r>
              <a:rPr lang="en-GB" sz="4700"/>
              <a:t>Reading is the least efficient way of revising</a:t>
            </a:r>
          </a:p>
          <a:p>
            <a:r>
              <a:rPr lang="en-GB" sz="4700"/>
              <a:t>If you only look at something once you will forget it</a:t>
            </a:r>
          </a:p>
          <a:p>
            <a:r>
              <a:rPr lang="en-GB" sz="4700"/>
              <a:t>You need to revise something 5 times to recall most of it</a:t>
            </a:r>
          </a:p>
          <a:p>
            <a:r>
              <a:rPr lang="en-GB" sz="4700"/>
              <a:t>Revision should be interactive, using mind maps, mnemonics, flash cards, colour, tweets and song!</a:t>
            </a:r>
          </a:p>
          <a:p>
            <a:r>
              <a:rPr lang="en-GB" sz="4700"/>
              <a:t>Revision sessions should be 45 minutes long with all time stealers switched off</a:t>
            </a:r>
          </a:p>
          <a:p>
            <a:r>
              <a:rPr lang="en-GB" sz="4700"/>
              <a:t>Start early and build up good revision notes (Cornell note taking) so that you can save the final stages of revision for past paper practice  </a:t>
            </a:r>
          </a:p>
          <a:p>
            <a:r>
              <a:rPr lang="en-GB" sz="4700"/>
              <a:t>Make sure you cover the whole syllabus. </a:t>
            </a:r>
          </a:p>
          <a:p>
            <a:pPr marL="0" indent="0">
              <a:buNone/>
            </a:pPr>
            <a:endParaRPr lang="en-GB"/>
          </a:p>
          <a:p>
            <a:endParaRPr lang="en-GB"/>
          </a:p>
          <a:p>
            <a:endParaRPr lang="en-GB"/>
          </a:p>
        </p:txBody>
      </p:sp>
    </p:spTree>
    <p:extLst>
      <p:ext uri="{BB962C8B-B14F-4D97-AF65-F5344CB8AC3E}">
        <p14:creationId xmlns:p14="http://schemas.microsoft.com/office/powerpoint/2010/main" val="123585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solidFill>
            <a:schemeClr val="bg2">
              <a:lumMod val="90000"/>
            </a:schemeClr>
          </a:solidFill>
        </p:spPr>
        <p:txBody>
          <a:bodyPr>
            <a:normAutofit/>
          </a:bodyPr>
          <a:lstStyle/>
          <a:p>
            <a:r>
              <a:rPr lang="en-GB" sz="5400" b="1" u="sng"/>
              <a:t>Independent Study</a:t>
            </a:r>
          </a:p>
        </p:txBody>
      </p:sp>
      <p:sp>
        <p:nvSpPr>
          <p:cNvPr id="3" name="Content Placeholder 2"/>
          <p:cNvSpPr>
            <a:spLocks noGrp="1"/>
          </p:cNvSpPr>
          <p:nvPr>
            <p:ph idx="1"/>
          </p:nvPr>
        </p:nvSpPr>
        <p:spPr>
          <a:xfrm>
            <a:off x="0" y="1057576"/>
            <a:ext cx="12192000" cy="5949280"/>
          </a:xfrm>
        </p:spPr>
        <p:txBody>
          <a:bodyPr>
            <a:normAutofit fontScale="85000" lnSpcReduction="20000"/>
          </a:bodyPr>
          <a:lstStyle/>
          <a:p>
            <a:r>
              <a:rPr lang="en-GB" sz="4700">
                <a:solidFill>
                  <a:schemeClr val="bg2"/>
                </a:solidFill>
              </a:rPr>
              <a:t>Reading is the least efficient way of revising</a:t>
            </a:r>
          </a:p>
          <a:p>
            <a:r>
              <a:rPr lang="en-GB" sz="4700">
                <a:solidFill>
                  <a:schemeClr val="bg2"/>
                </a:solidFill>
              </a:rPr>
              <a:t>If you only look at something once you will forget it</a:t>
            </a:r>
          </a:p>
          <a:p>
            <a:r>
              <a:rPr lang="en-GB" sz="4700"/>
              <a:t>You need to revise something 5 times to recall most of it</a:t>
            </a:r>
          </a:p>
          <a:p>
            <a:r>
              <a:rPr lang="en-GB" sz="4700">
                <a:solidFill>
                  <a:schemeClr val="bg2"/>
                </a:solidFill>
              </a:rPr>
              <a:t>Revision should be interactive, using mind maps, mnemonics, flash cards, colour, tweets and song!</a:t>
            </a:r>
          </a:p>
          <a:p>
            <a:r>
              <a:rPr lang="en-GB" sz="4700">
                <a:solidFill>
                  <a:schemeClr val="bg2"/>
                </a:solidFill>
              </a:rPr>
              <a:t>Revision sessions should be 45 minutes long with all time stealers switched off</a:t>
            </a:r>
          </a:p>
          <a:p>
            <a:r>
              <a:rPr lang="en-GB" sz="4700" b="1">
                <a:solidFill>
                  <a:schemeClr val="bg2"/>
                </a:solidFill>
              </a:rPr>
              <a:t>Start early and build up good revision notes (Cornell note taking)</a:t>
            </a:r>
            <a:r>
              <a:rPr lang="en-GB" sz="4700">
                <a:solidFill>
                  <a:schemeClr val="bg2"/>
                </a:solidFill>
              </a:rPr>
              <a:t> </a:t>
            </a:r>
            <a:r>
              <a:rPr lang="en-GB" sz="4700" b="1">
                <a:solidFill>
                  <a:schemeClr val="bg2"/>
                </a:solidFill>
              </a:rPr>
              <a:t>so that you can save the final stages of revision for past paper practice  </a:t>
            </a:r>
          </a:p>
          <a:p>
            <a:r>
              <a:rPr lang="en-GB" sz="4700" b="1">
                <a:solidFill>
                  <a:schemeClr val="bg2"/>
                </a:solidFill>
              </a:rPr>
              <a:t>Make sure you cover the whole syllabus. </a:t>
            </a:r>
          </a:p>
          <a:p>
            <a:pPr marL="0" indent="0">
              <a:buNone/>
            </a:pPr>
            <a:endParaRPr lang="en-GB"/>
          </a:p>
          <a:p>
            <a:endParaRPr lang="en-GB"/>
          </a:p>
          <a:p>
            <a:endParaRPr lang="en-GB"/>
          </a:p>
        </p:txBody>
      </p:sp>
    </p:spTree>
    <p:extLst>
      <p:ext uri="{BB962C8B-B14F-4D97-AF65-F5344CB8AC3E}">
        <p14:creationId xmlns:p14="http://schemas.microsoft.com/office/powerpoint/2010/main" val="2545407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9144000" cy="1638968"/>
          </a:xfrm>
        </p:spPr>
        <p:txBody>
          <a:bodyPr/>
          <a:lstStyle/>
          <a:p>
            <a:r>
              <a:rPr lang="en-GB" dirty="0">
                <a:cs typeface="Calibri Light"/>
                <a:hlinkClick r:id="rId2"/>
              </a:rPr>
              <a:t>Cornell Notes</a:t>
            </a:r>
            <a:endParaRPr lang="en-GB" dirty="0"/>
          </a:p>
        </p:txBody>
      </p:sp>
      <p:sp>
        <p:nvSpPr>
          <p:cNvPr id="3" name="Subtitle 2"/>
          <p:cNvSpPr>
            <a:spLocks noGrp="1"/>
          </p:cNvSpPr>
          <p:nvPr>
            <p:ph type="subTitle" idx="1"/>
          </p:nvPr>
        </p:nvSpPr>
        <p:spPr>
          <a:xfrm>
            <a:off x="1405217" y="2302628"/>
            <a:ext cx="9144000" cy="1655762"/>
          </a:xfrm>
        </p:spPr>
        <p:txBody>
          <a:bodyPr>
            <a:noAutofit/>
          </a:bodyPr>
          <a:lstStyle/>
          <a:p>
            <a:r>
              <a:rPr lang="en-US" sz="4000" dirty="0" smtClean="0"/>
              <a:t>Please watch the clip on taking Cornell notes – this is the note taking system we use in school to help pupils in all years revise. I blank Cornell notes sheet is on the school website for you to download.  </a:t>
            </a:r>
            <a:r>
              <a:rPr lang="en-US" sz="4000" dirty="0" err="1" smtClean="0"/>
              <a:t>Yr</a:t>
            </a:r>
            <a:r>
              <a:rPr lang="en-US" sz="4000" dirty="0" smtClean="0"/>
              <a:t> 11 pupils all have Cornell note pads.</a:t>
            </a:r>
            <a:endParaRPr lang="en-GB" sz="4000" dirty="0"/>
          </a:p>
        </p:txBody>
      </p:sp>
      <p:sp>
        <p:nvSpPr>
          <p:cNvPr id="4" name="AutoShape 2" descr="https://ukc-powerpoint.officeapps.live.com/pods/GetClipboardImage.ashx?Id=639623cf-52d0-4228-8eca-6ea2a4163196&amp;DC=GUK3&amp;pkey=541d31f1-8c2f-4264-b138-db97d667f48b&amp;wdwaccluster=GUK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5977217" y="3244334"/>
            <a:ext cx="237566" cy="369332"/>
          </a:xfrm>
          <a:prstGeom prst="rect">
            <a:avLst/>
          </a:prstGeom>
        </p:spPr>
        <p:txBody>
          <a:bodyPr wrap="none">
            <a:spAutoFit/>
          </a:bodyPr>
          <a:lstStyle/>
          <a:p>
            <a:r>
              <a:rPr lang="en-GB"/>
              <a:t> </a:t>
            </a:r>
          </a:p>
        </p:txBody>
      </p:sp>
    </p:spTree>
    <p:extLst>
      <p:ext uri="{BB962C8B-B14F-4D97-AF65-F5344CB8AC3E}">
        <p14:creationId xmlns:p14="http://schemas.microsoft.com/office/powerpoint/2010/main" val="2245825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Flash Cards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1858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B05B62-201B-65C8-8FEF-A9005B452D7E}"/>
              </a:ext>
            </a:extLst>
          </p:cNvPr>
          <p:cNvSpPr>
            <a:spLocks noGrp="1"/>
          </p:cNvSpPr>
          <p:nvPr>
            <p:ph type="subTitle" idx="1"/>
          </p:nvPr>
        </p:nvSpPr>
        <p:spPr>
          <a:xfrm>
            <a:off x="739140" y="1313688"/>
            <a:ext cx="10713720" cy="4745736"/>
          </a:xfrm>
        </p:spPr>
        <p:txBody>
          <a:bodyPr>
            <a:noAutofit/>
          </a:bodyPr>
          <a:lstStyle/>
          <a:p>
            <a:pPr marL="571500" indent="-571500" algn="l">
              <a:buFont typeface="Arial" panose="020B0604020202020204" pitchFamily="34" charset="0"/>
              <a:buChar char="•"/>
            </a:pPr>
            <a:r>
              <a:rPr lang="en-US" sz="3600" b="1">
                <a:solidFill>
                  <a:schemeClr val="bg1"/>
                </a:solidFill>
              </a:rPr>
              <a:t>Amount of info </a:t>
            </a:r>
            <a:r>
              <a:rPr lang="en-US" sz="3600">
                <a:solidFill>
                  <a:schemeClr val="bg1"/>
                </a:solidFill>
              </a:rPr>
              <a:t>– not too much, not too little </a:t>
            </a:r>
          </a:p>
          <a:p>
            <a:pPr marL="571500" indent="-571500" algn="l">
              <a:buFont typeface="Arial" panose="020B0604020202020204" pitchFamily="34" charset="0"/>
              <a:buChar char="•"/>
            </a:pPr>
            <a:r>
              <a:rPr lang="en-US" sz="3600" b="1">
                <a:solidFill>
                  <a:schemeClr val="bg1"/>
                </a:solidFill>
              </a:rPr>
              <a:t>Appearance </a:t>
            </a:r>
            <a:r>
              <a:rPr lang="en-US" sz="3600">
                <a:solidFill>
                  <a:schemeClr val="bg1"/>
                </a:solidFill>
              </a:rPr>
              <a:t>– add </a:t>
            </a:r>
            <a:r>
              <a:rPr lang="en-US" sz="3600" err="1">
                <a:solidFill>
                  <a:schemeClr val="bg1"/>
                </a:solidFill>
              </a:rPr>
              <a:t>colours</a:t>
            </a:r>
            <a:r>
              <a:rPr lang="en-US" sz="3600">
                <a:solidFill>
                  <a:schemeClr val="bg1"/>
                </a:solidFill>
              </a:rPr>
              <a:t> and </a:t>
            </a:r>
            <a:r>
              <a:rPr lang="en-US" sz="3600" b="1">
                <a:solidFill>
                  <a:schemeClr val="bg1"/>
                </a:solidFill>
              </a:rPr>
              <a:t>quick and simple images </a:t>
            </a:r>
            <a:r>
              <a:rPr lang="en-US" sz="3600">
                <a:solidFill>
                  <a:schemeClr val="bg1"/>
                </a:solidFill>
              </a:rPr>
              <a:t>that could aid memory</a:t>
            </a:r>
          </a:p>
          <a:p>
            <a:pPr marL="571500" indent="-571500" algn="l">
              <a:buFont typeface="Arial" panose="020B0604020202020204" pitchFamily="34" charset="0"/>
              <a:buChar char="•"/>
            </a:pPr>
            <a:r>
              <a:rPr lang="en-US" sz="3600" b="1">
                <a:solidFill>
                  <a:schemeClr val="bg1"/>
                </a:solidFill>
              </a:rPr>
              <a:t>Neatly structured </a:t>
            </a:r>
            <a:r>
              <a:rPr lang="en-US" sz="3600">
                <a:solidFill>
                  <a:schemeClr val="bg1"/>
                </a:solidFill>
              </a:rPr>
              <a:t>– well-organised info is easier to remember</a:t>
            </a:r>
          </a:p>
          <a:p>
            <a:pPr marL="571500" indent="-571500" algn="l">
              <a:buFont typeface="Arial" panose="020B0604020202020204" pitchFamily="34" charset="0"/>
              <a:buChar char="•"/>
            </a:pPr>
            <a:r>
              <a:rPr lang="en-US" sz="3600" b="1">
                <a:solidFill>
                  <a:schemeClr val="bg1"/>
                </a:solidFill>
              </a:rPr>
              <a:t>Mnemonic device </a:t>
            </a:r>
            <a:r>
              <a:rPr lang="en-US" sz="3600">
                <a:solidFill>
                  <a:schemeClr val="bg1"/>
                </a:solidFill>
              </a:rPr>
              <a:t>– Can you use a memory tool of some kind?</a:t>
            </a:r>
          </a:p>
          <a:p>
            <a:pPr marL="571500" indent="-571500" algn="l">
              <a:buFont typeface="Arial" panose="020B0604020202020204" pitchFamily="34" charset="0"/>
              <a:buChar char="•"/>
            </a:pPr>
            <a:r>
              <a:rPr lang="en-US" sz="3600">
                <a:solidFill>
                  <a:schemeClr val="bg1"/>
                </a:solidFill>
              </a:rPr>
              <a:t>A rhyme/silly phrase/acronym </a:t>
            </a:r>
            <a:r>
              <a:rPr lang="en-US" sz="3600" err="1">
                <a:solidFill>
                  <a:schemeClr val="bg1"/>
                </a:solidFill>
              </a:rPr>
              <a:t>etc</a:t>
            </a:r>
            <a:endParaRPr lang="en-US" sz="3600">
              <a:solidFill>
                <a:schemeClr val="bg1"/>
              </a:solidFill>
            </a:endParaRPr>
          </a:p>
        </p:txBody>
      </p:sp>
    </p:spTree>
    <p:extLst>
      <p:ext uri="{BB962C8B-B14F-4D97-AF65-F5344CB8AC3E}">
        <p14:creationId xmlns:p14="http://schemas.microsoft.com/office/powerpoint/2010/main" val="2565635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C6CC-63DB-7403-C638-7E6765786FE3}"/>
              </a:ext>
            </a:extLst>
          </p:cNvPr>
          <p:cNvSpPr>
            <a:spLocks noGrp="1"/>
          </p:cNvSpPr>
          <p:nvPr>
            <p:ph type="ctrTitle"/>
          </p:nvPr>
        </p:nvSpPr>
        <p:spPr>
          <a:xfrm>
            <a:off x="426720" y="201761"/>
            <a:ext cx="9144000" cy="995997"/>
          </a:xfrm>
        </p:spPr>
        <p:txBody>
          <a:bodyPr/>
          <a:lstStyle/>
          <a:p>
            <a:pPr algn="l"/>
            <a:r>
              <a:rPr lang="en-US">
                <a:solidFill>
                  <a:schemeClr val="bg1"/>
                </a:solidFill>
              </a:rPr>
              <a:t>Summary</a:t>
            </a:r>
            <a:endParaRPr lang="en-GB">
              <a:solidFill>
                <a:schemeClr val="bg1"/>
              </a:solidFill>
            </a:endParaRPr>
          </a:p>
        </p:txBody>
      </p:sp>
      <p:sp>
        <p:nvSpPr>
          <p:cNvPr id="4" name="Title 1">
            <a:extLst>
              <a:ext uri="{FF2B5EF4-FFF2-40B4-BE49-F238E27FC236}">
                <a16:creationId xmlns:a16="http://schemas.microsoft.com/office/drawing/2014/main" id="{B3601DC7-AB76-5B5B-34C4-355B2B193830}"/>
              </a:ext>
            </a:extLst>
          </p:cNvPr>
          <p:cNvSpPr txBox="1">
            <a:spLocks/>
          </p:cNvSpPr>
          <p:nvPr/>
        </p:nvSpPr>
        <p:spPr>
          <a:xfrm>
            <a:off x="563880" y="5298123"/>
            <a:ext cx="11064240" cy="99599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solidFill>
                  <a:schemeClr val="bg1"/>
                </a:solidFill>
                <a:latin typeface="Calibri" panose="020F0502020204030204" pitchFamily="34" charset="0"/>
              </a:rPr>
              <a:t>2 mins to choose info – 8 mins to make it</a:t>
            </a:r>
            <a:endParaRPr lang="en-GB" b="1">
              <a:solidFill>
                <a:schemeClr val="bg1"/>
              </a:solidFill>
              <a:latin typeface="Calibri" panose="020F0502020204030204" pitchFamily="34" charset="0"/>
            </a:endParaRPr>
          </a:p>
        </p:txBody>
      </p:sp>
      <p:sp>
        <p:nvSpPr>
          <p:cNvPr id="5" name="Rectangle 4">
            <a:extLst>
              <a:ext uri="{FF2B5EF4-FFF2-40B4-BE49-F238E27FC236}">
                <a16:creationId xmlns:a16="http://schemas.microsoft.com/office/drawing/2014/main" id="{AC552C54-C571-0339-E670-808A4CA2D9F0}"/>
              </a:ext>
            </a:extLst>
          </p:cNvPr>
          <p:cNvSpPr/>
          <p:nvPr/>
        </p:nvSpPr>
        <p:spPr>
          <a:xfrm>
            <a:off x="426720" y="1493520"/>
            <a:ext cx="5074920" cy="3667443"/>
          </a:xfrm>
          <a:prstGeom prst="rect">
            <a:avLst/>
          </a:prstGeom>
          <a:solidFill>
            <a:srgbClr val="FFFD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Rectangle 5">
            <a:extLst>
              <a:ext uri="{FF2B5EF4-FFF2-40B4-BE49-F238E27FC236}">
                <a16:creationId xmlns:a16="http://schemas.microsoft.com/office/drawing/2014/main" id="{1BD76AEB-234D-25FD-8017-31CF615A8C9C}"/>
              </a:ext>
            </a:extLst>
          </p:cNvPr>
          <p:cNvSpPr/>
          <p:nvPr/>
        </p:nvSpPr>
        <p:spPr>
          <a:xfrm>
            <a:off x="6096000" y="1458118"/>
            <a:ext cx="5669280" cy="3667443"/>
          </a:xfrm>
          <a:prstGeom prst="rect">
            <a:avLst/>
          </a:prstGeom>
          <a:solidFill>
            <a:srgbClr val="FFFD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a:extLst>
              <a:ext uri="{FF2B5EF4-FFF2-40B4-BE49-F238E27FC236}">
                <a16:creationId xmlns:a16="http://schemas.microsoft.com/office/drawing/2014/main" id="{8E7B5622-CCD3-9AAD-699D-7ABD5F2DDFE7}"/>
              </a:ext>
            </a:extLst>
          </p:cNvPr>
          <p:cNvSpPr txBox="1"/>
          <p:nvPr/>
        </p:nvSpPr>
        <p:spPr>
          <a:xfrm>
            <a:off x="2550765" y="1512371"/>
            <a:ext cx="911532" cy="400110"/>
          </a:xfrm>
          <a:prstGeom prst="rect">
            <a:avLst/>
          </a:prstGeom>
          <a:noFill/>
        </p:spPr>
        <p:txBody>
          <a:bodyPr wrap="none" rtlCol="0">
            <a:spAutoFit/>
          </a:bodyPr>
          <a:lstStyle/>
          <a:p>
            <a:r>
              <a:rPr lang="en-US" sz="2000" b="1"/>
              <a:t>FRONT</a:t>
            </a:r>
            <a:endParaRPr lang="en-GB" sz="2000" b="1"/>
          </a:p>
        </p:txBody>
      </p:sp>
      <p:sp>
        <p:nvSpPr>
          <p:cNvPr id="8" name="TextBox 7">
            <a:extLst>
              <a:ext uri="{FF2B5EF4-FFF2-40B4-BE49-F238E27FC236}">
                <a16:creationId xmlns:a16="http://schemas.microsoft.com/office/drawing/2014/main" id="{F5651577-EB82-C001-DF37-1A48CAEEE3D7}"/>
              </a:ext>
            </a:extLst>
          </p:cNvPr>
          <p:cNvSpPr txBox="1"/>
          <p:nvPr/>
        </p:nvSpPr>
        <p:spPr>
          <a:xfrm>
            <a:off x="8589392" y="1517768"/>
            <a:ext cx="756233" cy="400110"/>
          </a:xfrm>
          <a:prstGeom prst="rect">
            <a:avLst/>
          </a:prstGeom>
          <a:noFill/>
        </p:spPr>
        <p:txBody>
          <a:bodyPr wrap="none" rtlCol="0">
            <a:spAutoFit/>
          </a:bodyPr>
          <a:lstStyle/>
          <a:p>
            <a:r>
              <a:rPr lang="en-US" sz="2000" b="1"/>
              <a:t>BACK</a:t>
            </a:r>
            <a:endParaRPr lang="en-GB" sz="2000" b="1"/>
          </a:p>
        </p:txBody>
      </p:sp>
      <p:sp>
        <p:nvSpPr>
          <p:cNvPr id="9" name="TextBox 8">
            <a:extLst>
              <a:ext uri="{FF2B5EF4-FFF2-40B4-BE49-F238E27FC236}">
                <a16:creationId xmlns:a16="http://schemas.microsoft.com/office/drawing/2014/main" id="{29B1413E-62FE-A154-C552-AE234E45CB69}"/>
              </a:ext>
            </a:extLst>
          </p:cNvPr>
          <p:cNvSpPr txBox="1"/>
          <p:nvPr/>
        </p:nvSpPr>
        <p:spPr>
          <a:xfrm>
            <a:off x="563880" y="2049641"/>
            <a:ext cx="4937760" cy="3416320"/>
          </a:xfrm>
          <a:prstGeom prst="rect">
            <a:avLst/>
          </a:prstGeom>
          <a:noFill/>
        </p:spPr>
        <p:txBody>
          <a:bodyPr wrap="square" rtlCol="0">
            <a:spAutoFit/>
          </a:bodyPr>
          <a:lstStyle/>
          <a:p>
            <a:r>
              <a:rPr lang="en-US"/>
              <a:t>Info you’re trying to learn on this side</a:t>
            </a:r>
          </a:p>
          <a:p>
            <a:endParaRPr lang="en-US"/>
          </a:p>
          <a:p>
            <a:r>
              <a:rPr lang="en-US"/>
              <a:t>Abbreviate! (try no to write full sentences)</a:t>
            </a:r>
          </a:p>
          <a:p>
            <a:endParaRPr lang="en-US"/>
          </a:p>
          <a:p>
            <a:r>
              <a:rPr lang="en-US"/>
              <a:t>Make sure it’s neatly structured</a:t>
            </a:r>
          </a:p>
          <a:p>
            <a:endParaRPr lang="en-US"/>
          </a:p>
          <a:p>
            <a:r>
              <a:rPr lang="en-US"/>
              <a:t>Add SIMPLE, QUICK IMAGES and MNEMONICS*</a:t>
            </a:r>
          </a:p>
          <a:p>
            <a:endParaRPr lang="en-US"/>
          </a:p>
          <a:p>
            <a:r>
              <a:rPr lang="en-US"/>
              <a:t>*Don’t worry if you can’t think of an image and a mnemonic for every card you create</a:t>
            </a:r>
          </a:p>
          <a:p>
            <a:endParaRPr lang="en-US"/>
          </a:p>
          <a:p>
            <a:r>
              <a:rPr lang="en-US"/>
              <a:t> </a:t>
            </a:r>
            <a:endParaRPr lang="en-GB"/>
          </a:p>
        </p:txBody>
      </p:sp>
      <p:sp>
        <p:nvSpPr>
          <p:cNvPr id="10" name="TextBox 9">
            <a:extLst>
              <a:ext uri="{FF2B5EF4-FFF2-40B4-BE49-F238E27FC236}">
                <a16:creationId xmlns:a16="http://schemas.microsoft.com/office/drawing/2014/main" id="{8069CF36-E209-B305-1D0A-C8C2F9A1FCCC}"/>
              </a:ext>
            </a:extLst>
          </p:cNvPr>
          <p:cNvSpPr txBox="1"/>
          <p:nvPr/>
        </p:nvSpPr>
        <p:spPr>
          <a:xfrm>
            <a:off x="6278880" y="2049641"/>
            <a:ext cx="5227320" cy="4247317"/>
          </a:xfrm>
          <a:prstGeom prst="rect">
            <a:avLst/>
          </a:prstGeom>
          <a:noFill/>
        </p:spPr>
        <p:txBody>
          <a:bodyPr wrap="square" rtlCol="0">
            <a:spAutoFit/>
          </a:bodyPr>
          <a:lstStyle/>
          <a:p>
            <a:r>
              <a:rPr lang="en-US"/>
              <a:t>Questions on this side relate to the info on the front</a:t>
            </a:r>
          </a:p>
          <a:p>
            <a:endParaRPr lang="en-US"/>
          </a:p>
          <a:p>
            <a:r>
              <a:rPr lang="en-US"/>
              <a:t>This is the most important part of making a good flash card</a:t>
            </a:r>
          </a:p>
          <a:p>
            <a:endParaRPr lang="en-US"/>
          </a:p>
          <a:p>
            <a:r>
              <a:rPr lang="en-US"/>
              <a:t>Write hard questions to put yourself under pressure when testing yourself</a:t>
            </a:r>
          </a:p>
          <a:p>
            <a:endParaRPr lang="en-US"/>
          </a:p>
          <a:p>
            <a:r>
              <a:rPr lang="en-US"/>
              <a:t>Try starting questions with ‘why’ or ‘how’ as this often leads to deeper processing</a:t>
            </a:r>
          </a:p>
          <a:p>
            <a:endParaRPr lang="en-US"/>
          </a:p>
          <a:p>
            <a:endParaRPr lang="en-US"/>
          </a:p>
          <a:p>
            <a:endParaRPr lang="en-US"/>
          </a:p>
          <a:p>
            <a:endParaRPr lang="en-US"/>
          </a:p>
          <a:p>
            <a:r>
              <a:rPr lang="en-US"/>
              <a:t> </a:t>
            </a:r>
            <a:endParaRPr lang="en-GB"/>
          </a:p>
        </p:txBody>
      </p:sp>
    </p:spTree>
    <p:extLst>
      <p:ext uri="{BB962C8B-B14F-4D97-AF65-F5344CB8AC3E}">
        <p14:creationId xmlns:p14="http://schemas.microsoft.com/office/powerpoint/2010/main" val="3074406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79" y="0"/>
            <a:ext cx="10515600" cy="1325563"/>
          </a:xfrm>
        </p:spPr>
        <p:txBody>
          <a:bodyPr/>
          <a:lstStyle/>
          <a:p>
            <a:r>
              <a:rPr lang="en-GB" dirty="0"/>
              <a:t>Retrieval Practice</a:t>
            </a:r>
          </a:p>
        </p:txBody>
      </p:sp>
      <p:sp>
        <p:nvSpPr>
          <p:cNvPr id="3" name="TextBox 2"/>
          <p:cNvSpPr txBox="1"/>
          <p:nvPr/>
        </p:nvSpPr>
        <p:spPr>
          <a:xfrm>
            <a:off x="0" y="1187116"/>
            <a:ext cx="11373853" cy="6247864"/>
          </a:xfrm>
          <a:prstGeom prst="rect">
            <a:avLst/>
          </a:prstGeom>
          <a:noFill/>
        </p:spPr>
        <p:txBody>
          <a:bodyPr wrap="square" rtlCol="0">
            <a:spAutoFit/>
          </a:bodyPr>
          <a:lstStyle/>
          <a:p>
            <a:r>
              <a:rPr lang="en-US" sz="2800" dirty="0" smtClean="0"/>
              <a:t>Pupils should be constantly testing their knowledge with short tests and quizzes. As a parent, you can help with this by asking your child questions from their Cornell notes or Flash cards.  They will have written out the answer, so you don’t need to know it!!</a:t>
            </a:r>
          </a:p>
          <a:p>
            <a:endParaRPr lang="en-US" sz="2800" dirty="0"/>
          </a:p>
          <a:p>
            <a:r>
              <a:rPr lang="en-US" sz="2800" dirty="0" smtClean="0"/>
              <a:t>Software packages such as Seneca Learning also help as they mark the pupils answers. We recommend that when pupils are learning from online resources that they continue to make notes (flash cards or Cornell notes) as this is more interactive and more effective than just reading of screen.</a:t>
            </a:r>
          </a:p>
          <a:p>
            <a:endParaRPr lang="en-US" sz="2800" dirty="0"/>
          </a:p>
          <a:p>
            <a:r>
              <a:rPr lang="en-US" sz="2800" dirty="0" smtClean="0"/>
              <a:t>There are also </a:t>
            </a:r>
            <a:r>
              <a:rPr lang="en-US" sz="2800" dirty="0" smtClean="0">
                <a:hlinkClick r:id="rId2"/>
              </a:rPr>
              <a:t>audio packages </a:t>
            </a:r>
            <a:r>
              <a:rPr lang="en-US" sz="2800" dirty="0" smtClean="0"/>
              <a:t>of revision materials that pupils can download onto their </a:t>
            </a:r>
            <a:r>
              <a:rPr lang="en-US" sz="2800" dirty="0"/>
              <a:t>p</a:t>
            </a:r>
            <a:r>
              <a:rPr lang="en-US" sz="2800" dirty="0" smtClean="0"/>
              <a:t>hone and listen to on their walk to school or on a long car drive over the Christmas holiday!</a:t>
            </a:r>
          </a:p>
          <a:p>
            <a:endParaRPr lang="en-US" dirty="0"/>
          </a:p>
          <a:p>
            <a:endParaRPr lang="en-GB" dirty="0"/>
          </a:p>
        </p:txBody>
      </p:sp>
    </p:spTree>
    <p:extLst>
      <p:ext uri="{BB962C8B-B14F-4D97-AF65-F5344CB8AC3E}">
        <p14:creationId xmlns:p14="http://schemas.microsoft.com/office/powerpoint/2010/main" val="3899631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DCC0EAF-142C-6D11-3207-0E9BA41801B5}"/>
              </a:ext>
            </a:extLst>
          </p:cNvPr>
          <p:cNvSpPr>
            <a:spLocks noGrp="1"/>
          </p:cNvSpPr>
          <p:nvPr>
            <p:ph type="title"/>
          </p:nvPr>
        </p:nvSpPr>
        <p:spPr>
          <a:xfrm>
            <a:off x="0" y="7938"/>
            <a:ext cx="12192000" cy="511175"/>
          </a:xfrm>
          <a:solidFill>
            <a:srgbClr val="FF0000"/>
          </a:solidFill>
        </p:spPr>
        <p:txBody>
          <a:bodyPr>
            <a:normAutofit fontScale="90000"/>
          </a:bodyPr>
          <a:lstStyle/>
          <a:p>
            <a:r>
              <a:rPr lang="en-GB" altLang="en-US">
                <a:solidFill>
                  <a:schemeClr val="bg1"/>
                </a:solidFill>
              </a:rPr>
              <a:t>2.1 Retrieval Practice – back of your books in silence</a:t>
            </a:r>
          </a:p>
        </p:txBody>
      </p:sp>
      <p:sp>
        <p:nvSpPr>
          <p:cNvPr id="3" name="Content Placeholder 2">
            <a:extLst>
              <a:ext uri="{FF2B5EF4-FFF2-40B4-BE49-F238E27FC236}">
                <a16:creationId xmlns:a16="http://schemas.microsoft.com/office/drawing/2014/main" id="{AA3EA14E-19E3-F173-82EC-503624272BBF}"/>
              </a:ext>
            </a:extLst>
          </p:cNvPr>
          <p:cNvSpPr>
            <a:spLocks noGrp="1"/>
          </p:cNvSpPr>
          <p:nvPr>
            <p:ph idx="1"/>
          </p:nvPr>
        </p:nvSpPr>
        <p:spPr>
          <a:xfrm>
            <a:off x="0" y="709613"/>
            <a:ext cx="12192000" cy="6148387"/>
          </a:xfrm>
        </p:spPr>
        <p:txBody>
          <a:bodyPr/>
          <a:lstStyle/>
          <a:p>
            <a:pPr marL="514350" indent="-514350">
              <a:buFont typeface="+mj-lt"/>
              <a:buAutoNum type="arabicPeriod"/>
              <a:defRPr/>
            </a:pPr>
            <a:r>
              <a:rPr lang="en-GB"/>
              <a:t>List 4 sources of finance that enable a business to expand</a:t>
            </a:r>
            <a:r>
              <a:rPr lang="en-US"/>
              <a:t>​</a:t>
            </a:r>
          </a:p>
          <a:p>
            <a:pPr marL="514350" indent="-514350">
              <a:buFont typeface="+mj-lt"/>
              <a:buAutoNum type="arabicPeriod"/>
              <a:defRPr/>
            </a:pPr>
            <a:r>
              <a:rPr lang="en-US"/>
              <a:t>What is an advantage and disadvantage of being a PLC?</a:t>
            </a:r>
          </a:p>
          <a:p>
            <a:pPr marL="514350" indent="-514350">
              <a:buFont typeface="+mj-lt"/>
              <a:buAutoNum type="arabicPeriod"/>
              <a:defRPr/>
            </a:pPr>
            <a:r>
              <a:rPr lang="en-GB"/>
              <a:t>List 2 ways a business can grow organically</a:t>
            </a:r>
            <a:r>
              <a:rPr lang="en-US"/>
              <a:t>​ - what are an advantage and disadvantage of each</a:t>
            </a:r>
            <a:endParaRPr lang="en-GB"/>
          </a:p>
          <a:p>
            <a:pPr marL="514350" indent="-514350">
              <a:buFont typeface="+mj-lt"/>
              <a:buAutoNum type="arabicPeriod"/>
              <a:defRPr/>
            </a:pPr>
            <a:r>
              <a:rPr lang="en-GB"/>
              <a:t>List 2 ways a business can grow inorganically</a:t>
            </a:r>
            <a:r>
              <a:rPr lang="en-US"/>
              <a:t>​ - what are an advantage and disadvantage of each</a:t>
            </a:r>
            <a:r>
              <a:rPr lang="en-GB"/>
              <a:t>​</a:t>
            </a:r>
          </a:p>
          <a:p>
            <a:pPr marL="514350" indent="-514350">
              <a:buFont typeface="+mj-lt"/>
              <a:buAutoNum type="arabicPeriod"/>
              <a:defRPr/>
            </a:pPr>
            <a:r>
              <a:rPr lang="en-GB"/>
              <a:t>List 5 reasons why a businesses aims may change</a:t>
            </a:r>
            <a:r>
              <a:rPr lang="en-US"/>
              <a:t>​</a:t>
            </a:r>
            <a:r>
              <a:rPr lang="en-GB"/>
              <a:t>​</a:t>
            </a:r>
          </a:p>
          <a:p>
            <a:pPr marL="514350" indent="-514350">
              <a:buFont typeface="+mj-lt"/>
              <a:buAutoNum type="arabicPeriod"/>
              <a:defRPr/>
            </a:pPr>
            <a:r>
              <a:rPr lang="en-GB"/>
              <a:t>Give 4 ways how a businesses aims and objectives can change</a:t>
            </a:r>
          </a:p>
          <a:p>
            <a:pPr marL="514350" indent="-514350">
              <a:buFont typeface="+mj-lt"/>
              <a:buAutoNum type="arabicPeriod"/>
              <a:defRPr/>
            </a:pPr>
            <a:r>
              <a:rPr lang="en-GB"/>
              <a:t>List 3 ways a business can be ethical</a:t>
            </a:r>
          </a:p>
          <a:p>
            <a:pPr marL="514350" indent="-514350">
              <a:buFont typeface="+mj-lt"/>
              <a:buAutoNum type="arabicPeriod"/>
              <a:defRPr/>
            </a:pPr>
            <a:r>
              <a:rPr lang="en-US"/>
              <a:t>What are an advantage and disadvantage of being ethical</a:t>
            </a:r>
          </a:p>
          <a:p>
            <a:pPr marL="514350" indent="-514350">
              <a:buFont typeface="+mj-lt"/>
              <a:buAutoNum type="arabicPeriod"/>
              <a:defRPr/>
            </a:pPr>
            <a:r>
              <a:rPr lang="en-US"/>
              <a:t>What is a trading bloc? Give an example of a trading bloc.</a:t>
            </a:r>
          </a:p>
          <a:p>
            <a:pPr marL="514350" indent="-514350">
              <a:buFont typeface="+mj-lt"/>
              <a:buAutoNum type="arabicPeriod"/>
              <a:defRPr/>
            </a:pPr>
            <a:r>
              <a:rPr lang="en-US"/>
              <a:t>How could a UK business adapt its marketing mix so it can export abroad?</a:t>
            </a:r>
            <a:endParaRPr lang="en-GB"/>
          </a:p>
          <a:p>
            <a:pPr marL="514350" indent="-514350">
              <a:buFont typeface="+mj-lt"/>
              <a:buAutoNum type="arabicPeriod"/>
              <a:defRPr/>
            </a:pPr>
            <a:endParaRPr lang="en-GB"/>
          </a:p>
          <a:p>
            <a:pPr marL="514350" indent="-514350">
              <a:buFont typeface="+mj-lt"/>
              <a:buAutoNum type="arabicPeriod"/>
              <a:defRPr/>
            </a:pPr>
            <a:endParaRPr lang="en-US"/>
          </a:p>
          <a:p>
            <a:pPr>
              <a:buFont typeface="Arial" charset="0"/>
              <a:buChar char="•"/>
              <a:defRPr/>
            </a:pPr>
            <a:endParaRPr lang="en-GB"/>
          </a:p>
        </p:txBody>
      </p:sp>
      <p:sp>
        <p:nvSpPr>
          <p:cNvPr id="46084" name="AutoShape 2" descr="https://ukc-powerpoint.officeapps.live.com/pods/GetClipboardImage.ashx?Id=f7e86eb2-041f-459c-b136-318ec36115bd&amp;DC=GUK5&amp;pkey=63d542ad-5929-4add-9309-714306a3e165&amp;wdwaccluster=GUK5">
            <a:extLst>
              <a:ext uri="{FF2B5EF4-FFF2-40B4-BE49-F238E27FC236}">
                <a16:creationId xmlns:a16="http://schemas.microsoft.com/office/drawing/2014/main" id="{ED8F36CC-7ABB-6444-9C7D-4FE589E7C8A5}"/>
              </a:ext>
            </a:extLst>
          </p:cNvPr>
          <p:cNvSpPr>
            <a:spLocks noChangeAspect="1" noChangeArrowheads="1"/>
          </p:cNvSpPr>
          <p:nvPr/>
        </p:nvSpPr>
        <p:spPr bwMode="auto">
          <a:xfrm>
            <a:off x="1968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1800"/>
          </a:p>
        </p:txBody>
      </p:sp>
    </p:spTree>
    <p:extLst>
      <p:ext uri="{BB962C8B-B14F-4D97-AF65-F5344CB8AC3E}">
        <p14:creationId xmlns:p14="http://schemas.microsoft.com/office/powerpoint/2010/main" val="2079017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365125"/>
            <a:ext cx="2791327" cy="6176963"/>
          </a:xfrm>
        </p:spPr>
        <p:txBody>
          <a:bodyPr>
            <a:normAutofit/>
          </a:bodyPr>
          <a:lstStyle/>
          <a:p>
            <a:pPr marL="0" indent="0">
              <a:buNone/>
            </a:pPr>
            <a:r>
              <a:rPr lang="en-US" sz="4000" dirty="0" smtClean="0"/>
              <a:t>Make sure your child is using the syllabus for each of their courses to make sure they cover everything.</a:t>
            </a:r>
            <a:endParaRPr lang="en-GB" sz="4000" dirty="0"/>
          </a:p>
        </p:txBody>
      </p:sp>
      <p:pic>
        <p:nvPicPr>
          <p:cNvPr id="4" name="Picture 3"/>
          <p:cNvPicPr>
            <a:picLocks noChangeAspect="1"/>
          </p:cNvPicPr>
          <p:nvPr/>
        </p:nvPicPr>
        <p:blipFill rotWithShape="1">
          <a:blip r:embed="rId2"/>
          <a:srcRect l="3462" r="3846"/>
          <a:stretch/>
        </p:blipFill>
        <p:spPr>
          <a:xfrm>
            <a:off x="2672861" y="128336"/>
            <a:ext cx="9519139" cy="7057292"/>
          </a:xfrm>
          <a:prstGeom prst="rect">
            <a:avLst/>
          </a:prstGeom>
        </p:spPr>
      </p:pic>
    </p:spTree>
    <p:extLst>
      <p:ext uri="{BB962C8B-B14F-4D97-AF65-F5344CB8AC3E}">
        <p14:creationId xmlns:p14="http://schemas.microsoft.com/office/powerpoint/2010/main" val="44603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4" y="63970"/>
            <a:ext cx="3658819" cy="365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427" y="708283"/>
            <a:ext cx="5395470" cy="539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9097" y="3722789"/>
            <a:ext cx="8067074" cy="3170099"/>
          </a:xfrm>
          <a:prstGeom prst="rect">
            <a:avLst/>
          </a:prstGeom>
          <a:noFill/>
        </p:spPr>
        <p:txBody>
          <a:bodyPr wrap="square" rtlCol="0">
            <a:spAutoFit/>
          </a:bodyPr>
          <a:lstStyle/>
          <a:p>
            <a:r>
              <a:rPr lang="en-GB" sz="4000" b="1">
                <a:solidFill>
                  <a:prstClr val="black"/>
                </a:solidFill>
              </a:rPr>
              <a:t>In 2019 and 2022, our top performing girl and top performing boy scored 4 grades above target…</a:t>
            </a:r>
          </a:p>
          <a:p>
            <a:endParaRPr lang="en-GB" sz="4000" b="1">
              <a:solidFill>
                <a:prstClr val="black"/>
              </a:solidFill>
            </a:endParaRPr>
          </a:p>
          <a:p>
            <a:r>
              <a:rPr lang="en-GB" sz="4000" b="1">
                <a:solidFill>
                  <a:prstClr val="black"/>
                </a:solidFill>
              </a:rPr>
              <a:t>In every subject they took…</a:t>
            </a:r>
          </a:p>
        </p:txBody>
      </p:sp>
    </p:spTree>
    <p:extLst>
      <p:ext uri="{BB962C8B-B14F-4D97-AF65-F5344CB8AC3E}">
        <p14:creationId xmlns:p14="http://schemas.microsoft.com/office/powerpoint/2010/main" val="1223180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Online </a:t>
            </a:r>
            <a:r>
              <a:rPr lang="en-GB" dirty="0"/>
              <a:t>resources</a:t>
            </a:r>
          </a:p>
        </p:txBody>
      </p:sp>
      <p:sp>
        <p:nvSpPr>
          <p:cNvPr id="3" name="Content Placeholder 2"/>
          <p:cNvSpPr>
            <a:spLocks noGrp="1"/>
          </p:cNvSpPr>
          <p:nvPr>
            <p:ph idx="1"/>
          </p:nvPr>
        </p:nvSpPr>
        <p:spPr>
          <a:xfrm>
            <a:off x="422031" y="1825625"/>
            <a:ext cx="10931769" cy="4351338"/>
          </a:xfrm>
        </p:spPr>
        <p:txBody>
          <a:bodyPr/>
          <a:lstStyle/>
          <a:p>
            <a:r>
              <a:rPr lang="en-GB"/>
              <a:t>BBC </a:t>
            </a:r>
            <a:r>
              <a:rPr lang="en-GB" err="1"/>
              <a:t>Bitesize</a:t>
            </a:r>
            <a:endParaRPr lang="en-GB"/>
          </a:p>
          <a:p>
            <a:endParaRPr lang="en-GB"/>
          </a:p>
          <a:p>
            <a:r>
              <a:rPr lang="en-GB"/>
              <a:t>Seneca Learning</a:t>
            </a:r>
          </a:p>
          <a:p>
            <a:endParaRPr lang="en-GB"/>
          </a:p>
          <a:p>
            <a:r>
              <a:rPr lang="en-GB" err="1"/>
              <a:t>MathsWatch</a:t>
            </a:r>
            <a:endParaRPr lang="en-GB"/>
          </a:p>
          <a:p>
            <a:endParaRPr lang="en-GB"/>
          </a:p>
          <a:p>
            <a:r>
              <a:rPr lang="en-GB"/>
              <a:t>Oak Academy</a:t>
            </a:r>
          </a:p>
        </p:txBody>
      </p:sp>
    </p:spTree>
    <p:extLst>
      <p:ext uri="{BB962C8B-B14F-4D97-AF65-F5344CB8AC3E}">
        <p14:creationId xmlns:p14="http://schemas.microsoft.com/office/powerpoint/2010/main" val="3711482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8184"/>
          </a:xfrm>
          <a:solidFill>
            <a:schemeClr val="accent1">
              <a:lumMod val="75000"/>
            </a:schemeClr>
          </a:solidFill>
        </p:spPr>
        <p:txBody>
          <a:bodyPr/>
          <a:lstStyle/>
          <a:p>
            <a:pPr algn="ctr"/>
            <a:r>
              <a:rPr lang="en-GB" dirty="0">
                <a:solidFill>
                  <a:schemeClr val="bg1"/>
                </a:solidFill>
              </a:rPr>
              <a:t>What </a:t>
            </a:r>
            <a:r>
              <a:rPr lang="en-GB" dirty="0" smtClean="0">
                <a:solidFill>
                  <a:schemeClr val="bg1"/>
                </a:solidFill>
              </a:rPr>
              <a:t>else can </a:t>
            </a:r>
            <a:r>
              <a:rPr lang="en-GB" dirty="0">
                <a:solidFill>
                  <a:schemeClr val="bg1"/>
                </a:solidFill>
              </a:rPr>
              <a:t>I do as a parent?</a:t>
            </a:r>
          </a:p>
        </p:txBody>
      </p:sp>
      <p:sp>
        <p:nvSpPr>
          <p:cNvPr id="4" name="TextBox 3"/>
          <p:cNvSpPr txBox="1"/>
          <p:nvPr/>
        </p:nvSpPr>
        <p:spPr>
          <a:xfrm>
            <a:off x="0" y="1008185"/>
            <a:ext cx="12192000" cy="5693866"/>
          </a:xfrm>
          <a:prstGeom prst="rect">
            <a:avLst/>
          </a:prstGeom>
          <a:noFill/>
        </p:spPr>
        <p:txBody>
          <a:bodyPr wrap="square" rtlCol="0">
            <a:spAutoFit/>
          </a:bodyPr>
          <a:lstStyle/>
          <a:p>
            <a:pPr marL="457200" indent="-457200">
              <a:buFont typeface="Arial" panose="020B0604020202020204" pitchFamily="34" charset="0"/>
              <a:buChar char="•"/>
            </a:pPr>
            <a:r>
              <a:rPr lang="en-GB" sz="2800"/>
              <a:t>Monitor penalties and praises on </a:t>
            </a:r>
            <a:r>
              <a:rPr lang="en-GB" sz="2800" err="1"/>
              <a:t>ClassCharts</a:t>
            </a:r>
            <a:r>
              <a:rPr lang="en-GB" sz="2800"/>
              <a:t>, make sure attendance is good.</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r>
              <a:rPr lang="en-GB" sz="2800"/>
              <a:t>Create a quite study space.</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r>
              <a:rPr lang="en-GB" sz="2800"/>
              <a:t>Monitor – ideally 90 minutes a night in Y11. Check Cornell notes are being completed – time stamp then!</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r>
              <a:rPr lang="en-GB" sz="2800"/>
              <a:t>Help by testing at home – ask the questions on one side of the Flash card or from the Cornell notes.</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r>
              <a:rPr lang="en-GB" sz="2800"/>
              <a:t>Encourage a growth mind set and can do attitude.</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r>
              <a:rPr lang="en-GB" sz="2800"/>
              <a:t>Temporarily remove Time Stealers!</a:t>
            </a:r>
          </a:p>
        </p:txBody>
      </p:sp>
    </p:spTree>
    <p:extLst>
      <p:ext uri="{BB962C8B-B14F-4D97-AF65-F5344CB8AC3E}">
        <p14:creationId xmlns:p14="http://schemas.microsoft.com/office/powerpoint/2010/main" val="3271622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F5CA67E-770A-4714-A578-8847523C1693}"/>
              </a:ext>
            </a:extLst>
          </p:cNvPr>
          <p:cNvGraphicFramePr>
            <a:graphicFrameLocks noGrp="1"/>
          </p:cNvGraphicFramePr>
          <p:nvPr/>
        </p:nvGraphicFramePr>
        <p:xfrm>
          <a:off x="952500" y="180975"/>
          <a:ext cx="10439401" cy="5965762"/>
        </p:xfrm>
        <a:graphic>
          <a:graphicData uri="http://schemas.openxmlformats.org/drawingml/2006/table">
            <a:tbl>
              <a:tblPr firstRow="1" bandRow="1">
                <a:tableStyleId>{5C22544A-7EE6-4342-B048-85BDC9FD1C3A}</a:tableStyleId>
              </a:tblPr>
              <a:tblGrid>
                <a:gridCol w="1491343">
                  <a:extLst>
                    <a:ext uri="{9D8B030D-6E8A-4147-A177-3AD203B41FA5}">
                      <a16:colId xmlns:a16="http://schemas.microsoft.com/office/drawing/2014/main" val="2107955860"/>
                    </a:ext>
                  </a:extLst>
                </a:gridCol>
                <a:gridCol w="1491343">
                  <a:extLst>
                    <a:ext uri="{9D8B030D-6E8A-4147-A177-3AD203B41FA5}">
                      <a16:colId xmlns:a16="http://schemas.microsoft.com/office/drawing/2014/main" val="636420030"/>
                    </a:ext>
                  </a:extLst>
                </a:gridCol>
                <a:gridCol w="1491343">
                  <a:extLst>
                    <a:ext uri="{9D8B030D-6E8A-4147-A177-3AD203B41FA5}">
                      <a16:colId xmlns:a16="http://schemas.microsoft.com/office/drawing/2014/main" val="3975339320"/>
                    </a:ext>
                  </a:extLst>
                </a:gridCol>
                <a:gridCol w="1491343">
                  <a:extLst>
                    <a:ext uri="{9D8B030D-6E8A-4147-A177-3AD203B41FA5}">
                      <a16:colId xmlns:a16="http://schemas.microsoft.com/office/drawing/2014/main" val="3383325220"/>
                    </a:ext>
                  </a:extLst>
                </a:gridCol>
                <a:gridCol w="1491343">
                  <a:extLst>
                    <a:ext uri="{9D8B030D-6E8A-4147-A177-3AD203B41FA5}">
                      <a16:colId xmlns:a16="http://schemas.microsoft.com/office/drawing/2014/main" val="3686984850"/>
                    </a:ext>
                  </a:extLst>
                </a:gridCol>
                <a:gridCol w="1491343">
                  <a:extLst>
                    <a:ext uri="{9D8B030D-6E8A-4147-A177-3AD203B41FA5}">
                      <a16:colId xmlns:a16="http://schemas.microsoft.com/office/drawing/2014/main" val="1585650503"/>
                    </a:ext>
                  </a:extLst>
                </a:gridCol>
                <a:gridCol w="1491343">
                  <a:extLst>
                    <a:ext uri="{9D8B030D-6E8A-4147-A177-3AD203B41FA5}">
                      <a16:colId xmlns:a16="http://schemas.microsoft.com/office/drawing/2014/main" val="450890863"/>
                    </a:ext>
                  </a:extLst>
                </a:gridCol>
              </a:tblGrid>
              <a:tr h="405764">
                <a:tc>
                  <a:txBody>
                    <a:bodyPr/>
                    <a:lstStyle/>
                    <a:p>
                      <a:r>
                        <a:rPr lang="en-GB"/>
                        <a:t>Mon</a:t>
                      </a:r>
                    </a:p>
                  </a:txBody>
                  <a:tcPr/>
                </a:tc>
                <a:tc>
                  <a:txBody>
                    <a:bodyPr/>
                    <a:lstStyle/>
                    <a:p>
                      <a:r>
                        <a:rPr lang="en-GB"/>
                        <a:t>Tues</a:t>
                      </a:r>
                    </a:p>
                  </a:txBody>
                  <a:tcPr/>
                </a:tc>
                <a:tc>
                  <a:txBody>
                    <a:bodyPr/>
                    <a:lstStyle/>
                    <a:p>
                      <a:r>
                        <a:rPr lang="en-GB"/>
                        <a:t>Weds</a:t>
                      </a:r>
                    </a:p>
                  </a:txBody>
                  <a:tcPr/>
                </a:tc>
                <a:tc>
                  <a:txBody>
                    <a:bodyPr/>
                    <a:lstStyle/>
                    <a:p>
                      <a:r>
                        <a:rPr lang="en-GB"/>
                        <a:t>Thurs</a:t>
                      </a:r>
                    </a:p>
                  </a:txBody>
                  <a:tcPr/>
                </a:tc>
                <a:tc>
                  <a:txBody>
                    <a:bodyPr/>
                    <a:lstStyle/>
                    <a:p>
                      <a:r>
                        <a:rPr lang="en-GB"/>
                        <a:t>Fri</a:t>
                      </a:r>
                    </a:p>
                  </a:txBody>
                  <a:tcPr/>
                </a:tc>
                <a:tc>
                  <a:txBody>
                    <a:bodyPr/>
                    <a:lstStyle/>
                    <a:p>
                      <a:r>
                        <a:rPr lang="en-GB"/>
                        <a:t>Sat </a:t>
                      </a:r>
                    </a:p>
                  </a:txBody>
                  <a:tcPr/>
                </a:tc>
                <a:tc>
                  <a:txBody>
                    <a:bodyPr/>
                    <a:lstStyle/>
                    <a:p>
                      <a:r>
                        <a:rPr lang="en-GB"/>
                        <a:t>Sun</a:t>
                      </a:r>
                    </a:p>
                  </a:txBody>
                  <a:tcPr/>
                </a:tc>
                <a:extLst>
                  <a:ext uri="{0D108BD9-81ED-4DB2-BD59-A6C34878D82A}">
                    <a16:rowId xmlns:a16="http://schemas.microsoft.com/office/drawing/2014/main" val="3096090807"/>
                  </a:ext>
                </a:extLst>
              </a:tr>
              <a:tr h="700360">
                <a:tc>
                  <a:txBody>
                    <a:bodyPr/>
                    <a:lstStyle/>
                    <a:p>
                      <a:pPr algn="ct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813840122"/>
                  </a:ext>
                </a:extLst>
              </a:tr>
              <a:tr h="1027476">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748604548"/>
                  </a:ext>
                </a:extLst>
              </a:tr>
              <a:tr h="442311">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456573024"/>
                  </a:ext>
                </a:extLst>
              </a:tr>
              <a:tr h="650334">
                <a:tc>
                  <a:txBody>
                    <a:bodyPr/>
                    <a:lstStyle/>
                    <a:p>
                      <a:pPr algn="ctr"/>
                      <a:endParaRPr lang="en-GB"/>
                    </a:p>
                    <a:p>
                      <a:pPr algn="ctr"/>
                      <a:endParaRPr lang="en-GB"/>
                    </a:p>
                    <a:p>
                      <a:pPr algn="ctr"/>
                      <a:endParaRPr lang="en-GB"/>
                    </a:p>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018678433"/>
                  </a:ext>
                </a:extLst>
              </a:tr>
              <a:tr h="70036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467585873"/>
                  </a:ext>
                </a:extLst>
              </a:tr>
              <a:tr h="1000514">
                <a:tc>
                  <a:txBody>
                    <a:bodyPr/>
                    <a:lstStyle/>
                    <a:p>
                      <a:endParaRPr lang="en-GB"/>
                    </a:p>
                    <a:p>
                      <a:endParaRPr lang="en-GB"/>
                    </a:p>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33740869"/>
                  </a:ext>
                </a:extLst>
              </a:tr>
              <a:tr h="5002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49702117"/>
                  </a:ext>
                </a:extLst>
              </a:tr>
            </a:tbl>
          </a:graphicData>
        </a:graphic>
      </p:graphicFrame>
    </p:spTree>
    <p:extLst>
      <p:ext uri="{BB962C8B-B14F-4D97-AF65-F5344CB8AC3E}">
        <p14:creationId xmlns:p14="http://schemas.microsoft.com/office/powerpoint/2010/main" val="2906155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F5CA67E-770A-4714-A578-8847523C1693}"/>
              </a:ext>
            </a:extLst>
          </p:cNvPr>
          <p:cNvGraphicFramePr>
            <a:graphicFrameLocks noGrp="1"/>
          </p:cNvGraphicFramePr>
          <p:nvPr/>
        </p:nvGraphicFramePr>
        <p:xfrm>
          <a:off x="952500" y="180975"/>
          <a:ext cx="10439401" cy="6163531"/>
        </p:xfrm>
        <a:graphic>
          <a:graphicData uri="http://schemas.openxmlformats.org/drawingml/2006/table">
            <a:tbl>
              <a:tblPr firstRow="1" bandRow="1">
                <a:tableStyleId>{5C22544A-7EE6-4342-B048-85BDC9FD1C3A}</a:tableStyleId>
              </a:tblPr>
              <a:tblGrid>
                <a:gridCol w="1491343">
                  <a:extLst>
                    <a:ext uri="{9D8B030D-6E8A-4147-A177-3AD203B41FA5}">
                      <a16:colId xmlns:a16="http://schemas.microsoft.com/office/drawing/2014/main" val="2107955860"/>
                    </a:ext>
                  </a:extLst>
                </a:gridCol>
                <a:gridCol w="1491343">
                  <a:extLst>
                    <a:ext uri="{9D8B030D-6E8A-4147-A177-3AD203B41FA5}">
                      <a16:colId xmlns:a16="http://schemas.microsoft.com/office/drawing/2014/main" val="636420030"/>
                    </a:ext>
                  </a:extLst>
                </a:gridCol>
                <a:gridCol w="1491343">
                  <a:extLst>
                    <a:ext uri="{9D8B030D-6E8A-4147-A177-3AD203B41FA5}">
                      <a16:colId xmlns:a16="http://schemas.microsoft.com/office/drawing/2014/main" val="3975339320"/>
                    </a:ext>
                  </a:extLst>
                </a:gridCol>
                <a:gridCol w="1491343">
                  <a:extLst>
                    <a:ext uri="{9D8B030D-6E8A-4147-A177-3AD203B41FA5}">
                      <a16:colId xmlns:a16="http://schemas.microsoft.com/office/drawing/2014/main" val="3383325220"/>
                    </a:ext>
                  </a:extLst>
                </a:gridCol>
                <a:gridCol w="1491343">
                  <a:extLst>
                    <a:ext uri="{9D8B030D-6E8A-4147-A177-3AD203B41FA5}">
                      <a16:colId xmlns:a16="http://schemas.microsoft.com/office/drawing/2014/main" val="3686984850"/>
                    </a:ext>
                  </a:extLst>
                </a:gridCol>
                <a:gridCol w="1491343">
                  <a:extLst>
                    <a:ext uri="{9D8B030D-6E8A-4147-A177-3AD203B41FA5}">
                      <a16:colId xmlns:a16="http://schemas.microsoft.com/office/drawing/2014/main" val="1585650503"/>
                    </a:ext>
                  </a:extLst>
                </a:gridCol>
                <a:gridCol w="1491343">
                  <a:extLst>
                    <a:ext uri="{9D8B030D-6E8A-4147-A177-3AD203B41FA5}">
                      <a16:colId xmlns:a16="http://schemas.microsoft.com/office/drawing/2014/main" val="450890863"/>
                    </a:ext>
                  </a:extLst>
                </a:gridCol>
              </a:tblGrid>
              <a:tr h="405764">
                <a:tc>
                  <a:txBody>
                    <a:bodyPr/>
                    <a:lstStyle/>
                    <a:p>
                      <a:r>
                        <a:rPr lang="en-GB"/>
                        <a:t>Mon</a:t>
                      </a:r>
                    </a:p>
                  </a:txBody>
                  <a:tcPr/>
                </a:tc>
                <a:tc>
                  <a:txBody>
                    <a:bodyPr/>
                    <a:lstStyle/>
                    <a:p>
                      <a:r>
                        <a:rPr lang="en-GB"/>
                        <a:t>Tues</a:t>
                      </a:r>
                    </a:p>
                  </a:txBody>
                  <a:tcPr/>
                </a:tc>
                <a:tc>
                  <a:txBody>
                    <a:bodyPr/>
                    <a:lstStyle/>
                    <a:p>
                      <a:r>
                        <a:rPr lang="en-GB"/>
                        <a:t>Weds</a:t>
                      </a:r>
                    </a:p>
                  </a:txBody>
                  <a:tcPr/>
                </a:tc>
                <a:tc>
                  <a:txBody>
                    <a:bodyPr/>
                    <a:lstStyle/>
                    <a:p>
                      <a:r>
                        <a:rPr lang="en-GB"/>
                        <a:t>Thurs</a:t>
                      </a:r>
                    </a:p>
                  </a:txBody>
                  <a:tcPr/>
                </a:tc>
                <a:tc>
                  <a:txBody>
                    <a:bodyPr/>
                    <a:lstStyle/>
                    <a:p>
                      <a:r>
                        <a:rPr lang="en-GB"/>
                        <a:t>Fri</a:t>
                      </a:r>
                    </a:p>
                  </a:txBody>
                  <a:tcPr/>
                </a:tc>
                <a:tc>
                  <a:txBody>
                    <a:bodyPr/>
                    <a:lstStyle/>
                    <a:p>
                      <a:r>
                        <a:rPr lang="en-GB"/>
                        <a:t>Sat </a:t>
                      </a:r>
                    </a:p>
                  </a:txBody>
                  <a:tcPr/>
                </a:tc>
                <a:tc>
                  <a:txBody>
                    <a:bodyPr/>
                    <a:lstStyle/>
                    <a:p>
                      <a:r>
                        <a:rPr lang="en-GB"/>
                        <a:t>Sun</a:t>
                      </a:r>
                    </a:p>
                  </a:txBody>
                  <a:tcPr/>
                </a:tc>
                <a:extLst>
                  <a:ext uri="{0D108BD9-81ED-4DB2-BD59-A6C34878D82A}">
                    <a16:rowId xmlns:a16="http://schemas.microsoft.com/office/drawing/2014/main" val="3096090807"/>
                  </a:ext>
                </a:extLst>
              </a:tr>
              <a:tr h="700360">
                <a:tc>
                  <a:txBody>
                    <a:bodyPr/>
                    <a:lstStyle/>
                    <a:p>
                      <a:pPr algn="ctr"/>
                      <a:r>
                        <a:rPr lang="en-GB"/>
                        <a:t>630-730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630-730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630-730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630-730</a:t>
                      </a:r>
                    </a:p>
                  </a:txBody>
                  <a:tcPr/>
                </a:tc>
                <a:tc>
                  <a:txBody>
                    <a:bodyPr/>
                    <a:lstStyle/>
                    <a:p>
                      <a:pPr algn="ctr"/>
                      <a:r>
                        <a:rPr lang="en-GB"/>
                        <a:t>Evening off</a:t>
                      </a:r>
                    </a:p>
                  </a:txBody>
                  <a:tcPr/>
                </a:tc>
                <a:tc>
                  <a:txBody>
                    <a:bodyPr/>
                    <a:lstStyle/>
                    <a:p>
                      <a:pPr algn="ctr"/>
                      <a:r>
                        <a:rPr lang="en-GB"/>
                        <a:t>10-11</a:t>
                      </a:r>
                    </a:p>
                  </a:txBody>
                  <a:tcPr/>
                </a:tc>
                <a:tc>
                  <a:txBody>
                    <a:bodyPr/>
                    <a:lstStyle/>
                    <a:p>
                      <a:pPr algn="ctr"/>
                      <a:r>
                        <a:rPr lang="en-GB"/>
                        <a:t>10-11</a:t>
                      </a:r>
                    </a:p>
                  </a:txBody>
                  <a:tcPr/>
                </a:tc>
                <a:extLst>
                  <a:ext uri="{0D108BD9-81ED-4DB2-BD59-A6C34878D82A}">
                    <a16:rowId xmlns:a16="http://schemas.microsoft.com/office/drawing/2014/main" val="813840122"/>
                  </a:ext>
                </a:extLst>
              </a:tr>
              <a:tr h="1027476">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748604548"/>
                  </a:ext>
                </a:extLst>
              </a:tr>
              <a:tr h="442311">
                <a:tc>
                  <a:txBody>
                    <a:bodyPr/>
                    <a:lstStyle/>
                    <a:p>
                      <a:pPr algn="ctr"/>
                      <a:r>
                        <a:rPr lang="en-GB"/>
                        <a:t>8-9</a:t>
                      </a:r>
                    </a:p>
                  </a:txBody>
                  <a:tcPr/>
                </a:tc>
                <a:tc>
                  <a:txBody>
                    <a:bodyPr/>
                    <a:lstStyle/>
                    <a:p>
                      <a:pPr algn="ctr"/>
                      <a:r>
                        <a:rPr lang="en-GB"/>
                        <a:t>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8-9</a:t>
                      </a:r>
                    </a:p>
                    <a:p>
                      <a:pPr algn="ct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8-9</a:t>
                      </a:r>
                    </a:p>
                    <a:p>
                      <a:pPr algn="ctr"/>
                      <a:endParaRPr lang="en-GB"/>
                    </a:p>
                  </a:txBody>
                  <a:tcPr/>
                </a:tc>
                <a:tc>
                  <a:txBody>
                    <a:bodyPr/>
                    <a:lstStyle/>
                    <a:p>
                      <a:pPr algn="ctr"/>
                      <a:r>
                        <a:rPr lang="en-GB"/>
                        <a:t>Evening off</a:t>
                      </a:r>
                    </a:p>
                  </a:txBody>
                  <a:tcPr/>
                </a:tc>
                <a:tc>
                  <a:txBody>
                    <a:bodyPr/>
                    <a:lstStyle/>
                    <a:p>
                      <a:pPr algn="ctr"/>
                      <a:r>
                        <a:rPr lang="en-GB"/>
                        <a:t>1130-1230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1130-1230</a:t>
                      </a:r>
                    </a:p>
                    <a:p>
                      <a:pPr algn="ctr"/>
                      <a:endParaRPr lang="en-GB"/>
                    </a:p>
                  </a:txBody>
                  <a:tcPr/>
                </a:tc>
                <a:extLst>
                  <a:ext uri="{0D108BD9-81ED-4DB2-BD59-A6C34878D82A}">
                    <a16:rowId xmlns:a16="http://schemas.microsoft.com/office/drawing/2014/main" val="456573024"/>
                  </a:ext>
                </a:extLst>
              </a:tr>
              <a:tr h="650334">
                <a:tc>
                  <a:txBody>
                    <a:bodyPr/>
                    <a:lstStyle/>
                    <a:p>
                      <a:pPr algn="ctr"/>
                      <a:endParaRPr lang="en-GB"/>
                    </a:p>
                    <a:p>
                      <a:pPr algn="ctr"/>
                      <a:endParaRPr lang="en-GB"/>
                    </a:p>
                    <a:p>
                      <a:pPr algn="ctr"/>
                      <a:endParaRPr lang="en-GB"/>
                    </a:p>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018678433"/>
                  </a:ext>
                </a:extLst>
              </a:tr>
              <a:tr h="70036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r>
                        <a:rPr lang="en-GB"/>
                        <a:t>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6-7</a:t>
                      </a:r>
                    </a:p>
                    <a:p>
                      <a:pPr algn="ctr"/>
                      <a:endParaRPr lang="en-GB"/>
                    </a:p>
                  </a:txBody>
                  <a:tcPr/>
                </a:tc>
                <a:extLst>
                  <a:ext uri="{0D108BD9-81ED-4DB2-BD59-A6C34878D82A}">
                    <a16:rowId xmlns:a16="http://schemas.microsoft.com/office/drawing/2014/main" val="2467585873"/>
                  </a:ext>
                </a:extLst>
              </a:tr>
              <a:tr h="1000514">
                <a:tc>
                  <a:txBody>
                    <a:bodyPr/>
                    <a:lstStyle/>
                    <a:p>
                      <a:endParaRPr lang="en-GB"/>
                    </a:p>
                    <a:p>
                      <a:endParaRPr lang="en-GB"/>
                    </a:p>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33740869"/>
                  </a:ext>
                </a:extLst>
              </a:tr>
              <a:tr h="5002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49702117"/>
                  </a:ext>
                </a:extLst>
              </a:tr>
            </a:tbl>
          </a:graphicData>
        </a:graphic>
      </p:graphicFrame>
      <p:sp>
        <p:nvSpPr>
          <p:cNvPr id="3" name="Rectangle 2">
            <a:extLst>
              <a:ext uri="{FF2B5EF4-FFF2-40B4-BE49-F238E27FC236}">
                <a16:creationId xmlns:a16="http://schemas.microsoft.com/office/drawing/2014/main" id="{AFB7EF9D-9248-43AA-A6C3-6F7F3D94244D}"/>
              </a:ext>
            </a:extLst>
          </p:cNvPr>
          <p:cNvSpPr/>
          <p:nvPr/>
        </p:nvSpPr>
        <p:spPr>
          <a:xfrm>
            <a:off x="876300" y="4143375"/>
            <a:ext cx="7524750" cy="2390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3C944-2078-431B-9F5A-B4E79C9863EB}"/>
              </a:ext>
            </a:extLst>
          </p:cNvPr>
          <p:cNvSpPr/>
          <p:nvPr/>
        </p:nvSpPr>
        <p:spPr>
          <a:xfrm>
            <a:off x="1028702" y="600075"/>
            <a:ext cx="1395412"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78DE21E-1593-45A0-A5A5-52DD439518E6}"/>
              </a:ext>
            </a:extLst>
          </p:cNvPr>
          <p:cNvSpPr/>
          <p:nvPr/>
        </p:nvSpPr>
        <p:spPr>
          <a:xfrm>
            <a:off x="931069" y="2276475"/>
            <a:ext cx="1535906"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F655396-55FE-42CC-8A67-FD373557B155}"/>
              </a:ext>
            </a:extLst>
          </p:cNvPr>
          <p:cNvSpPr/>
          <p:nvPr/>
        </p:nvSpPr>
        <p:spPr>
          <a:xfrm>
            <a:off x="2466976" y="600075"/>
            <a:ext cx="4479132"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8FF6D20-F301-4B2F-9734-AAFC9B91EB27}"/>
              </a:ext>
            </a:extLst>
          </p:cNvPr>
          <p:cNvSpPr/>
          <p:nvPr/>
        </p:nvSpPr>
        <p:spPr>
          <a:xfrm>
            <a:off x="2466975" y="2276475"/>
            <a:ext cx="4479132"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3A0D37C-95B8-4EE8-90C5-3E08CC6A9C67}"/>
              </a:ext>
            </a:extLst>
          </p:cNvPr>
          <p:cNvSpPr/>
          <p:nvPr/>
        </p:nvSpPr>
        <p:spPr>
          <a:xfrm>
            <a:off x="6946107" y="600075"/>
            <a:ext cx="1438275"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A47B680-A6DB-4EEF-9594-6FCDE3EC4834}"/>
              </a:ext>
            </a:extLst>
          </p:cNvPr>
          <p:cNvSpPr/>
          <p:nvPr/>
        </p:nvSpPr>
        <p:spPr>
          <a:xfrm>
            <a:off x="6962775" y="2276475"/>
            <a:ext cx="1438275"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8B9C4A-575B-450F-9634-768BF55F2698}"/>
              </a:ext>
            </a:extLst>
          </p:cNvPr>
          <p:cNvSpPr/>
          <p:nvPr/>
        </p:nvSpPr>
        <p:spPr>
          <a:xfrm>
            <a:off x="8417718" y="600075"/>
            <a:ext cx="2931321"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2D7D46E-CF97-462D-9EE2-FCFB8E968B2B}"/>
              </a:ext>
            </a:extLst>
          </p:cNvPr>
          <p:cNvSpPr/>
          <p:nvPr/>
        </p:nvSpPr>
        <p:spPr>
          <a:xfrm>
            <a:off x="8417718" y="2276475"/>
            <a:ext cx="2988470"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D7EAB82-09BA-4D87-9CAD-0D8BBFCC1802}"/>
              </a:ext>
            </a:extLst>
          </p:cNvPr>
          <p:cNvSpPr/>
          <p:nvPr/>
        </p:nvSpPr>
        <p:spPr>
          <a:xfrm>
            <a:off x="8401050" y="4143375"/>
            <a:ext cx="2990851" cy="647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0.70"/>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0"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7" presetClass="exit" presetSubtype="10" fill="hold" grpId="0" nodeType="clickEffect">
                                  <p:stCondLst>
                                    <p:cond delay="0"/>
                                  </p:stCondLst>
                                  <p:childTnLst>
                                    <p:anim calcmode="lin" valueType="num">
                                      <p:cBhvr>
                                        <p:cTn id="19" dur="500"/>
                                        <p:tgtEl>
                                          <p:spTgt spid="6"/>
                                        </p:tgtEl>
                                        <p:attrNameLst>
                                          <p:attrName>ppt_w</p:attrName>
                                        </p:attrNameLst>
                                      </p:cBhvr>
                                      <p:tavLst>
                                        <p:tav tm="0">
                                          <p:val>
                                            <p:strVal val="ppt_w"/>
                                          </p:val>
                                        </p:tav>
                                        <p:tav tm="100000">
                                          <p:val>
                                            <p:fltVal val="0"/>
                                          </p:val>
                                        </p:tav>
                                      </p:tavLst>
                                    </p:anim>
                                    <p:anim calcmode="lin" valueType="num">
                                      <p:cBhvr>
                                        <p:cTn id="20" dur="500"/>
                                        <p:tgtEl>
                                          <p:spTgt spid="6"/>
                                        </p:tgtEl>
                                        <p:attrNameLst>
                                          <p:attrName>ppt_h</p:attrName>
                                        </p:attrNameLst>
                                      </p:cBhvr>
                                      <p:tavLst>
                                        <p:tav tm="0">
                                          <p:val>
                                            <p:strVal val="ppt_h"/>
                                          </p:val>
                                        </p:tav>
                                        <p:tav tm="100000">
                                          <p:val>
                                            <p:strVal val="ppt_h"/>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7" presetClass="exit" presetSubtype="10" fill="hold" grpId="0"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strVal val="ppt_h"/>
                                          </p:val>
                                        </p:tav>
                                      </p:tavLst>
                                    </p:anim>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0" nodeType="clickEffect">
                                  <p:stCondLst>
                                    <p:cond delay="0"/>
                                  </p:stCondLst>
                                  <p:childTnLst>
                                    <p:animEffect transition="out" filter="fade">
                                      <p:cBhvr>
                                        <p:cTn id="31" dur="2000"/>
                                        <p:tgtEl>
                                          <p:spTgt spid="8"/>
                                        </p:tgtEl>
                                      </p:cBhvr>
                                    </p:animEffect>
                                    <p:anim calcmode="lin" valueType="num">
                                      <p:cBhvr>
                                        <p:cTn id="32" dur="2000"/>
                                        <p:tgtEl>
                                          <p:spTgt spid="8"/>
                                        </p:tgtEl>
                                        <p:attrNameLst>
                                          <p:attrName>style.rotation</p:attrName>
                                        </p:attrNameLst>
                                      </p:cBhvr>
                                      <p:tavLst>
                                        <p:tav tm="0">
                                          <p:val>
                                            <p:fltVal val="0"/>
                                          </p:val>
                                        </p:tav>
                                        <p:tav tm="100000">
                                          <p:val>
                                            <p:fltVal val="720"/>
                                          </p:val>
                                        </p:tav>
                                      </p:tavLst>
                                    </p:anim>
                                    <p:anim calcmode="lin" valueType="num">
                                      <p:cBhvr>
                                        <p:cTn id="33" dur="2000"/>
                                        <p:tgtEl>
                                          <p:spTgt spid="8"/>
                                        </p:tgtEl>
                                        <p:attrNameLst>
                                          <p:attrName>ppt_h</p:attrName>
                                        </p:attrNameLst>
                                      </p:cBhvr>
                                      <p:tavLst>
                                        <p:tav tm="0">
                                          <p:val>
                                            <p:strVal val="ppt_h"/>
                                          </p:val>
                                        </p:tav>
                                        <p:tav tm="100000">
                                          <p:val>
                                            <p:fltVal val="0"/>
                                          </p:val>
                                        </p:tav>
                                      </p:tavLst>
                                    </p:anim>
                                    <p:anim calcmode="lin" valueType="num">
                                      <p:cBhvr>
                                        <p:cTn id="34" dur="2000"/>
                                        <p:tgtEl>
                                          <p:spTgt spid="8"/>
                                        </p:tgtEl>
                                        <p:attrNameLst>
                                          <p:attrName>ppt_w</p:attrName>
                                        </p:attrNameLst>
                                      </p:cBhvr>
                                      <p:tavLst>
                                        <p:tav tm="0">
                                          <p:val>
                                            <p:strVal val="ppt_w"/>
                                          </p:val>
                                        </p:tav>
                                        <p:tav tm="100000">
                                          <p:val>
                                            <p:fltVal val="0"/>
                                          </p:val>
                                        </p:tav>
                                      </p:tavLst>
                                    </p:anim>
                                    <p:set>
                                      <p:cBhvr>
                                        <p:cTn id="35" dur="1" fill="hold">
                                          <p:stCondLst>
                                            <p:cond delay="19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exit" presetSubtype="0" fill="hold" grpId="0" nodeType="clickEffect">
                                  <p:stCondLst>
                                    <p:cond delay="0"/>
                                  </p:stCondLst>
                                  <p:childTnLst>
                                    <p:animEffect transition="out" filter="fade">
                                      <p:cBhvr>
                                        <p:cTn id="39" dur="2000"/>
                                        <p:tgtEl>
                                          <p:spTgt spid="9"/>
                                        </p:tgtEl>
                                      </p:cBhvr>
                                    </p:animEffect>
                                    <p:anim calcmode="lin" valueType="num">
                                      <p:cBhvr>
                                        <p:cTn id="40" dur="2000"/>
                                        <p:tgtEl>
                                          <p:spTgt spid="9"/>
                                        </p:tgtEl>
                                        <p:attrNameLst>
                                          <p:attrName>style.rotation</p:attrName>
                                        </p:attrNameLst>
                                      </p:cBhvr>
                                      <p:tavLst>
                                        <p:tav tm="0">
                                          <p:val>
                                            <p:fltVal val="0"/>
                                          </p:val>
                                        </p:tav>
                                        <p:tav tm="100000">
                                          <p:val>
                                            <p:fltVal val="720"/>
                                          </p:val>
                                        </p:tav>
                                      </p:tavLst>
                                    </p:anim>
                                    <p:anim calcmode="lin" valueType="num">
                                      <p:cBhvr>
                                        <p:cTn id="41" dur="2000"/>
                                        <p:tgtEl>
                                          <p:spTgt spid="9"/>
                                        </p:tgtEl>
                                        <p:attrNameLst>
                                          <p:attrName>ppt_h</p:attrName>
                                        </p:attrNameLst>
                                      </p:cBhvr>
                                      <p:tavLst>
                                        <p:tav tm="0">
                                          <p:val>
                                            <p:strVal val="ppt_h"/>
                                          </p:val>
                                        </p:tav>
                                        <p:tav tm="100000">
                                          <p:val>
                                            <p:fltVal val="0"/>
                                          </p:val>
                                        </p:tav>
                                      </p:tavLst>
                                    </p:anim>
                                    <p:anim calcmode="lin" valueType="num">
                                      <p:cBhvr>
                                        <p:cTn id="42" dur="2000"/>
                                        <p:tgtEl>
                                          <p:spTgt spid="9"/>
                                        </p:tgtEl>
                                        <p:attrNameLst>
                                          <p:attrName>ppt_w</p:attrName>
                                        </p:attrNameLst>
                                      </p:cBhvr>
                                      <p:tavLst>
                                        <p:tav tm="0">
                                          <p:val>
                                            <p:strVal val="ppt_w"/>
                                          </p:val>
                                        </p:tav>
                                        <p:tav tm="100000">
                                          <p:val>
                                            <p:fltVal val="0"/>
                                          </p:val>
                                        </p:tav>
                                      </p:tavLst>
                                    </p:anim>
                                    <p:set>
                                      <p:cBhvr>
                                        <p:cTn id="43" dur="1" fill="hold">
                                          <p:stCondLst>
                                            <p:cond delay="19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0" presetClass="exit" presetSubtype="0" fill="hold" grpId="0" nodeType="clickEffect">
                                  <p:stCondLst>
                                    <p:cond delay="0"/>
                                  </p:stCondLst>
                                  <p:childTnLst>
                                    <p:animEffect transition="out" filter="fade">
                                      <p:cBhvr>
                                        <p:cTn id="47" dur="800" accel="100000">
                                          <p:stCondLst>
                                            <p:cond delay="200"/>
                                          </p:stCondLst>
                                        </p:cTn>
                                        <p:tgtEl>
                                          <p:spTgt spid="10"/>
                                        </p:tgtEl>
                                      </p:cBhvr>
                                    </p:animEffect>
                                    <p:anim calcmode="lin" valueType="num">
                                      <p:cBhvr>
                                        <p:cTn id="48"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49" dur="200" decel="100000"/>
                                        <p:tgtEl>
                                          <p:spTgt spid="10"/>
                                        </p:tgtEl>
                                        <p:attrNameLst>
                                          <p:attrName>ppt_x</p:attrName>
                                        </p:attrNameLst>
                                      </p:cBhvr>
                                      <p:tavLst>
                                        <p:tav tm="0">
                                          <p:val>
                                            <p:strVal val="ppt_x"/>
                                          </p:val>
                                        </p:tav>
                                        <p:tav tm="100000">
                                          <p:val>
                                            <p:strVal val="ppt_x-0.05"/>
                                          </p:val>
                                        </p:tav>
                                      </p:tavLst>
                                    </p:anim>
                                    <p:anim calcmode="lin" valueType="num">
                                      <p:cBhvr>
                                        <p:cTn id="50" dur="200" decel="100000"/>
                                        <p:tgtEl>
                                          <p:spTgt spid="10"/>
                                        </p:tgtEl>
                                        <p:attrNameLst>
                                          <p:attrName>ppt_y</p:attrName>
                                        </p:attrNameLst>
                                      </p:cBhvr>
                                      <p:tavLst>
                                        <p:tav tm="0">
                                          <p:val>
                                            <p:strVal val="ppt_y"/>
                                          </p:val>
                                        </p:tav>
                                        <p:tav tm="100000">
                                          <p:val>
                                            <p:strVal val="ppt_y+0.1"/>
                                          </p:val>
                                        </p:tav>
                                      </p:tavLst>
                                    </p:anim>
                                    <p:anim calcmode="lin" valueType="num">
                                      <p:cBhvr>
                                        <p:cTn id="51"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52" dur="800" accel="100000">
                                          <p:stCondLst>
                                            <p:cond delay="200"/>
                                          </p:stCondLst>
                                        </p:cTn>
                                        <p:tgtEl>
                                          <p:spTgt spid="10"/>
                                        </p:tgtEl>
                                        <p:attrNameLst>
                                          <p:attrName>ppt_y</p:attrName>
                                        </p:attrNameLst>
                                      </p:cBhvr>
                                      <p:tavLst>
                                        <p:tav tm="0">
                                          <p:val>
                                            <p:strVal val="ppt_y"/>
                                          </p:val>
                                        </p:tav>
                                        <p:tav tm="100000">
                                          <p:val>
                                            <p:strVal val="ppt_y-0.4-0.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xit" presetSubtype="4" fill="hold" grpId="0" nodeType="clickEffect">
                                  <p:stCondLst>
                                    <p:cond delay="0"/>
                                  </p:stCondLst>
                                  <p:childTnLst>
                                    <p:anim calcmode="lin" valueType="num">
                                      <p:cBhvr additive="base">
                                        <p:cTn id="57" dur="500"/>
                                        <p:tgtEl>
                                          <p:spTgt spid="11"/>
                                        </p:tgtEl>
                                        <p:attrNameLst>
                                          <p:attrName>ppt_y</p:attrName>
                                        </p:attrNameLst>
                                      </p:cBhvr>
                                      <p:tavLst>
                                        <p:tav tm="0">
                                          <p:val>
                                            <p:strVal val="#ppt_y"/>
                                          </p:val>
                                        </p:tav>
                                        <p:tav tm="100000">
                                          <p:val>
                                            <p:strVal val="#ppt_y+#ppt_h*1.125000"/>
                                          </p:val>
                                        </p:tav>
                                      </p:tavLst>
                                    </p:anim>
                                    <p:animEffect transition="out" filter="wipe(down)">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2" presetClass="exit" presetSubtype="4" fill="hold" grpId="0" nodeType="clickEffect">
                                  <p:stCondLst>
                                    <p:cond delay="0"/>
                                  </p:stCondLst>
                                  <p:childTnLst>
                                    <p:anim calcmode="lin" valueType="num">
                                      <p:cBhvr additive="base">
                                        <p:cTn id="63" dur="500"/>
                                        <p:tgtEl>
                                          <p:spTgt spid="12"/>
                                        </p:tgtEl>
                                        <p:attrNameLst>
                                          <p:attrName>ppt_y</p:attrName>
                                        </p:attrNameLst>
                                      </p:cBhvr>
                                      <p:tavLst>
                                        <p:tav tm="0">
                                          <p:val>
                                            <p:strVal val="#ppt_y"/>
                                          </p:val>
                                        </p:tav>
                                        <p:tav tm="100000">
                                          <p:val>
                                            <p:strVal val="#ppt_y+#ppt_h*1.125000"/>
                                          </p:val>
                                        </p:tav>
                                      </p:tavLst>
                                    </p:anim>
                                    <p:animEffect transition="out" filter="wipe(down)">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F5CA67E-770A-4714-A578-8847523C1693}"/>
              </a:ext>
            </a:extLst>
          </p:cNvPr>
          <p:cNvGraphicFramePr>
            <a:graphicFrameLocks noGrp="1"/>
          </p:cNvGraphicFramePr>
          <p:nvPr/>
        </p:nvGraphicFramePr>
        <p:xfrm>
          <a:off x="952500" y="180975"/>
          <a:ext cx="10439401" cy="5663274"/>
        </p:xfrm>
        <a:graphic>
          <a:graphicData uri="http://schemas.openxmlformats.org/drawingml/2006/table">
            <a:tbl>
              <a:tblPr firstRow="1" bandRow="1">
                <a:tableStyleId>{5C22544A-7EE6-4342-B048-85BDC9FD1C3A}</a:tableStyleId>
              </a:tblPr>
              <a:tblGrid>
                <a:gridCol w="1491343">
                  <a:extLst>
                    <a:ext uri="{9D8B030D-6E8A-4147-A177-3AD203B41FA5}">
                      <a16:colId xmlns:a16="http://schemas.microsoft.com/office/drawing/2014/main" val="2107955860"/>
                    </a:ext>
                  </a:extLst>
                </a:gridCol>
                <a:gridCol w="1491343">
                  <a:extLst>
                    <a:ext uri="{9D8B030D-6E8A-4147-A177-3AD203B41FA5}">
                      <a16:colId xmlns:a16="http://schemas.microsoft.com/office/drawing/2014/main" val="636420030"/>
                    </a:ext>
                  </a:extLst>
                </a:gridCol>
                <a:gridCol w="1491343">
                  <a:extLst>
                    <a:ext uri="{9D8B030D-6E8A-4147-A177-3AD203B41FA5}">
                      <a16:colId xmlns:a16="http://schemas.microsoft.com/office/drawing/2014/main" val="3975339320"/>
                    </a:ext>
                  </a:extLst>
                </a:gridCol>
                <a:gridCol w="1491343">
                  <a:extLst>
                    <a:ext uri="{9D8B030D-6E8A-4147-A177-3AD203B41FA5}">
                      <a16:colId xmlns:a16="http://schemas.microsoft.com/office/drawing/2014/main" val="3383325220"/>
                    </a:ext>
                  </a:extLst>
                </a:gridCol>
                <a:gridCol w="1491343">
                  <a:extLst>
                    <a:ext uri="{9D8B030D-6E8A-4147-A177-3AD203B41FA5}">
                      <a16:colId xmlns:a16="http://schemas.microsoft.com/office/drawing/2014/main" val="3686984850"/>
                    </a:ext>
                  </a:extLst>
                </a:gridCol>
                <a:gridCol w="1491343">
                  <a:extLst>
                    <a:ext uri="{9D8B030D-6E8A-4147-A177-3AD203B41FA5}">
                      <a16:colId xmlns:a16="http://schemas.microsoft.com/office/drawing/2014/main" val="1585650503"/>
                    </a:ext>
                  </a:extLst>
                </a:gridCol>
                <a:gridCol w="1491343">
                  <a:extLst>
                    <a:ext uri="{9D8B030D-6E8A-4147-A177-3AD203B41FA5}">
                      <a16:colId xmlns:a16="http://schemas.microsoft.com/office/drawing/2014/main" val="450890863"/>
                    </a:ext>
                  </a:extLst>
                </a:gridCol>
              </a:tblGrid>
              <a:tr h="405764">
                <a:tc>
                  <a:txBody>
                    <a:bodyPr/>
                    <a:lstStyle/>
                    <a:p>
                      <a:r>
                        <a:rPr lang="en-GB"/>
                        <a:t>Mon</a:t>
                      </a:r>
                    </a:p>
                  </a:txBody>
                  <a:tcPr/>
                </a:tc>
                <a:tc>
                  <a:txBody>
                    <a:bodyPr/>
                    <a:lstStyle/>
                    <a:p>
                      <a:r>
                        <a:rPr lang="en-GB"/>
                        <a:t>Tues</a:t>
                      </a:r>
                    </a:p>
                  </a:txBody>
                  <a:tcPr/>
                </a:tc>
                <a:tc>
                  <a:txBody>
                    <a:bodyPr/>
                    <a:lstStyle/>
                    <a:p>
                      <a:r>
                        <a:rPr lang="en-GB"/>
                        <a:t>Weds</a:t>
                      </a:r>
                    </a:p>
                  </a:txBody>
                  <a:tcPr/>
                </a:tc>
                <a:tc>
                  <a:txBody>
                    <a:bodyPr/>
                    <a:lstStyle/>
                    <a:p>
                      <a:r>
                        <a:rPr lang="en-GB"/>
                        <a:t>Thurs</a:t>
                      </a:r>
                    </a:p>
                  </a:txBody>
                  <a:tcPr/>
                </a:tc>
                <a:tc>
                  <a:txBody>
                    <a:bodyPr/>
                    <a:lstStyle/>
                    <a:p>
                      <a:r>
                        <a:rPr lang="en-GB"/>
                        <a:t>Fri</a:t>
                      </a:r>
                    </a:p>
                  </a:txBody>
                  <a:tcPr/>
                </a:tc>
                <a:tc>
                  <a:txBody>
                    <a:bodyPr/>
                    <a:lstStyle/>
                    <a:p>
                      <a:r>
                        <a:rPr lang="en-GB"/>
                        <a:t>Sat </a:t>
                      </a:r>
                    </a:p>
                  </a:txBody>
                  <a:tcPr/>
                </a:tc>
                <a:tc>
                  <a:txBody>
                    <a:bodyPr/>
                    <a:lstStyle/>
                    <a:p>
                      <a:r>
                        <a:rPr lang="en-GB"/>
                        <a:t>Sun</a:t>
                      </a:r>
                    </a:p>
                  </a:txBody>
                  <a:tcPr/>
                </a:tc>
                <a:extLst>
                  <a:ext uri="{0D108BD9-81ED-4DB2-BD59-A6C34878D82A}">
                    <a16:rowId xmlns:a16="http://schemas.microsoft.com/office/drawing/2014/main" val="3096090807"/>
                  </a:ext>
                </a:extLst>
              </a:tr>
              <a:tr h="700360">
                <a:tc>
                  <a:txBody>
                    <a:bodyPr/>
                    <a:lstStyle/>
                    <a:p>
                      <a:pPr algn="ctr"/>
                      <a:r>
                        <a:rPr lang="en-GB"/>
                        <a:t>630-730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630-730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630-730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630-730</a:t>
                      </a:r>
                    </a:p>
                  </a:txBody>
                  <a:tcPr/>
                </a:tc>
                <a:tc>
                  <a:txBody>
                    <a:bodyPr/>
                    <a:lstStyle/>
                    <a:p>
                      <a:pPr algn="ctr"/>
                      <a:r>
                        <a:rPr lang="en-GB"/>
                        <a:t>Evening off</a:t>
                      </a:r>
                    </a:p>
                  </a:txBody>
                  <a:tcPr/>
                </a:tc>
                <a:tc>
                  <a:txBody>
                    <a:bodyPr/>
                    <a:lstStyle/>
                    <a:p>
                      <a:pPr algn="ctr"/>
                      <a:r>
                        <a:rPr lang="en-GB"/>
                        <a:t>10-11</a:t>
                      </a:r>
                    </a:p>
                  </a:txBody>
                  <a:tcPr/>
                </a:tc>
                <a:tc>
                  <a:txBody>
                    <a:bodyPr/>
                    <a:lstStyle/>
                    <a:p>
                      <a:pPr algn="ctr"/>
                      <a:r>
                        <a:rPr lang="en-GB"/>
                        <a:t>10-11</a:t>
                      </a:r>
                    </a:p>
                  </a:txBody>
                  <a:tcPr/>
                </a:tc>
                <a:extLst>
                  <a:ext uri="{0D108BD9-81ED-4DB2-BD59-A6C34878D82A}">
                    <a16:rowId xmlns:a16="http://schemas.microsoft.com/office/drawing/2014/main" val="813840122"/>
                  </a:ext>
                </a:extLst>
              </a:tr>
              <a:tr h="1027476">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748604548"/>
                  </a:ext>
                </a:extLst>
              </a:tr>
              <a:tr h="442311">
                <a:tc>
                  <a:txBody>
                    <a:bodyPr/>
                    <a:lstStyle/>
                    <a:p>
                      <a:pPr algn="ctr"/>
                      <a:r>
                        <a:rPr lang="en-GB"/>
                        <a:t>8-9</a:t>
                      </a:r>
                    </a:p>
                  </a:txBody>
                  <a:tcPr/>
                </a:tc>
                <a:tc>
                  <a:txBody>
                    <a:bodyPr/>
                    <a:lstStyle/>
                    <a:p>
                      <a:pPr algn="ctr"/>
                      <a:r>
                        <a:rPr lang="en-GB"/>
                        <a:t>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8-9</a:t>
                      </a:r>
                    </a:p>
                    <a:p>
                      <a:pPr algn="ct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8-9</a:t>
                      </a:r>
                    </a:p>
                    <a:p>
                      <a:pPr algn="ctr"/>
                      <a:endParaRPr lang="en-GB"/>
                    </a:p>
                  </a:txBody>
                  <a:tcPr/>
                </a:tc>
                <a:tc>
                  <a:txBody>
                    <a:bodyPr/>
                    <a:lstStyle/>
                    <a:p>
                      <a:pPr algn="ctr"/>
                      <a:r>
                        <a:rPr lang="en-GB"/>
                        <a:t>Evening off</a:t>
                      </a:r>
                    </a:p>
                  </a:txBody>
                  <a:tcPr/>
                </a:tc>
                <a:tc>
                  <a:txBody>
                    <a:bodyPr/>
                    <a:lstStyle/>
                    <a:p>
                      <a:pPr algn="ctr"/>
                      <a:r>
                        <a:rPr lang="en-GB"/>
                        <a:t>1130-1230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1130-1230</a:t>
                      </a:r>
                    </a:p>
                    <a:p>
                      <a:pPr algn="ctr"/>
                      <a:endParaRPr lang="en-GB"/>
                    </a:p>
                  </a:txBody>
                  <a:tcPr/>
                </a:tc>
                <a:extLst>
                  <a:ext uri="{0D108BD9-81ED-4DB2-BD59-A6C34878D82A}">
                    <a16:rowId xmlns:a16="http://schemas.microsoft.com/office/drawing/2014/main" val="456573024"/>
                  </a:ext>
                </a:extLst>
              </a:tr>
              <a:tr h="650334">
                <a:tc>
                  <a:txBody>
                    <a:bodyPr/>
                    <a:lstStyle/>
                    <a:p>
                      <a:pPr algn="ctr"/>
                      <a:endParaRPr lang="en-GB"/>
                    </a:p>
                    <a:p>
                      <a:pPr algn="ctr"/>
                      <a:endParaRPr lang="en-GB"/>
                    </a:p>
                    <a:p>
                      <a:pPr algn="ctr"/>
                      <a:endParaRPr lang="en-GB"/>
                    </a:p>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018678433"/>
                  </a:ext>
                </a:extLst>
              </a:tr>
              <a:tr h="70036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r>
                        <a:rPr lang="en-GB"/>
                        <a:t>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6-7</a:t>
                      </a:r>
                    </a:p>
                    <a:p>
                      <a:pPr algn="ctr"/>
                      <a:endParaRPr lang="en-GB"/>
                    </a:p>
                  </a:txBody>
                  <a:tcPr/>
                </a:tc>
                <a:extLst>
                  <a:ext uri="{0D108BD9-81ED-4DB2-BD59-A6C34878D82A}">
                    <a16:rowId xmlns:a16="http://schemas.microsoft.com/office/drawing/2014/main" val="2467585873"/>
                  </a:ext>
                </a:extLst>
              </a:tr>
              <a:tr h="1000514">
                <a:tc>
                  <a:txBody>
                    <a:bodyPr/>
                    <a:lstStyle/>
                    <a:p>
                      <a:endParaRPr lang="en-GB"/>
                    </a:p>
                    <a:p>
                      <a:endParaRPr lang="en-GB"/>
                    </a:p>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33740869"/>
                  </a:ext>
                </a:extLst>
              </a:tr>
            </a:tbl>
          </a:graphicData>
        </a:graphic>
      </p:graphicFrame>
      <p:sp>
        <p:nvSpPr>
          <p:cNvPr id="3" name="Rectangle 2">
            <a:extLst>
              <a:ext uri="{FF2B5EF4-FFF2-40B4-BE49-F238E27FC236}">
                <a16:creationId xmlns:a16="http://schemas.microsoft.com/office/drawing/2014/main" id="{AFB7EF9D-9248-43AA-A6C3-6F7F3D94244D}"/>
              </a:ext>
            </a:extLst>
          </p:cNvPr>
          <p:cNvSpPr/>
          <p:nvPr/>
        </p:nvSpPr>
        <p:spPr>
          <a:xfrm>
            <a:off x="876300" y="4143375"/>
            <a:ext cx="7524750" cy="2390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4651164-E9D4-41C4-B0A0-44823B5DE2C5}"/>
              </a:ext>
            </a:extLst>
          </p:cNvPr>
          <p:cNvSpPr/>
          <p:nvPr/>
        </p:nvSpPr>
        <p:spPr>
          <a:xfrm>
            <a:off x="952500" y="1352550"/>
            <a:ext cx="1438275" cy="9144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Maths</a:t>
            </a:r>
          </a:p>
        </p:txBody>
      </p:sp>
      <p:sp>
        <p:nvSpPr>
          <p:cNvPr id="14" name="Rectangle 13">
            <a:extLst>
              <a:ext uri="{FF2B5EF4-FFF2-40B4-BE49-F238E27FC236}">
                <a16:creationId xmlns:a16="http://schemas.microsoft.com/office/drawing/2014/main" id="{12B9D3E7-2F98-4916-8812-6BBD60DDF5F9}"/>
              </a:ext>
            </a:extLst>
          </p:cNvPr>
          <p:cNvSpPr/>
          <p:nvPr/>
        </p:nvSpPr>
        <p:spPr>
          <a:xfrm>
            <a:off x="2521744" y="3120098"/>
            <a:ext cx="1438275" cy="9144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Maths</a:t>
            </a:r>
          </a:p>
        </p:txBody>
      </p:sp>
      <p:sp>
        <p:nvSpPr>
          <p:cNvPr id="15" name="Rectangle 14">
            <a:extLst>
              <a:ext uri="{FF2B5EF4-FFF2-40B4-BE49-F238E27FC236}">
                <a16:creationId xmlns:a16="http://schemas.microsoft.com/office/drawing/2014/main" id="{BEF822C9-259B-4ED8-B27C-A5BCCB7CB063}"/>
              </a:ext>
            </a:extLst>
          </p:cNvPr>
          <p:cNvSpPr/>
          <p:nvPr/>
        </p:nvSpPr>
        <p:spPr>
          <a:xfrm>
            <a:off x="5453062" y="1352550"/>
            <a:ext cx="1438275" cy="9144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Maths</a:t>
            </a:r>
          </a:p>
        </p:txBody>
      </p:sp>
      <p:sp>
        <p:nvSpPr>
          <p:cNvPr id="16" name="Rectangle 15">
            <a:extLst>
              <a:ext uri="{FF2B5EF4-FFF2-40B4-BE49-F238E27FC236}">
                <a16:creationId xmlns:a16="http://schemas.microsoft.com/office/drawing/2014/main" id="{ECDCABF6-213B-4C45-A6CD-76CC7F37C3C2}"/>
              </a:ext>
            </a:extLst>
          </p:cNvPr>
          <p:cNvSpPr/>
          <p:nvPr/>
        </p:nvSpPr>
        <p:spPr>
          <a:xfrm>
            <a:off x="9953626" y="4881563"/>
            <a:ext cx="1438275" cy="9144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Maths</a:t>
            </a:r>
          </a:p>
        </p:txBody>
      </p:sp>
      <p:sp>
        <p:nvSpPr>
          <p:cNvPr id="17" name="Rectangle 16">
            <a:extLst>
              <a:ext uri="{FF2B5EF4-FFF2-40B4-BE49-F238E27FC236}">
                <a16:creationId xmlns:a16="http://schemas.microsoft.com/office/drawing/2014/main" id="{DEC5744D-1CD3-4DE7-9E16-D93041A638EC}"/>
              </a:ext>
            </a:extLst>
          </p:cNvPr>
          <p:cNvSpPr/>
          <p:nvPr/>
        </p:nvSpPr>
        <p:spPr>
          <a:xfrm>
            <a:off x="952500" y="3152775"/>
            <a:ext cx="14763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English Lang</a:t>
            </a:r>
          </a:p>
        </p:txBody>
      </p:sp>
      <p:sp>
        <p:nvSpPr>
          <p:cNvPr id="19" name="Rectangle 18">
            <a:extLst>
              <a:ext uri="{FF2B5EF4-FFF2-40B4-BE49-F238E27FC236}">
                <a16:creationId xmlns:a16="http://schemas.microsoft.com/office/drawing/2014/main" id="{60568F92-F598-41FE-B7B7-2EAA29FF9794}"/>
              </a:ext>
            </a:extLst>
          </p:cNvPr>
          <p:cNvSpPr/>
          <p:nvPr/>
        </p:nvSpPr>
        <p:spPr>
          <a:xfrm>
            <a:off x="5453062" y="3120098"/>
            <a:ext cx="14763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English Lit</a:t>
            </a:r>
          </a:p>
        </p:txBody>
      </p:sp>
      <p:sp>
        <p:nvSpPr>
          <p:cNvPr id="20" name="Rectangle 19">
            <a:extLst>
              <a:ext uri="{FF2B5EF4-FFF2-40B4-BE49-F238E27FC236}">
                <a16:creationId xmlns:a16="http://schemas.microsoft.com/office/drawing/2014/main" id="{DD68AD46-D251-45E2-9F68-FDEECF696D2E}"/>
              </a:ext>
            </a:extLst>
          </p:cNvPr>
          <p:cNvSpPr/>
          <p:nvPr/>
        </p:nvSpPr>
        <p:spPr>
          <a:xfrm>
            <a:off x="8477249" y="3120098"/>
            <a:ext cx="14763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English Lang</a:t>
            </a:r>
          </a:p>
        </p:txBody>
      </p:sp>
      <p:sp>
        <p:nvSpPr>
          <p:cNvPr id="21" name="Rectangle 20">
            <a:extLst>
              <a:ext uri="{FF2B5EF4-FFF2-40B4-BE49-F238E27FC236}">
                <a16:creationId xmlns:a16="http://schemas.microsoft.com/office/drawing/2014/main" id="{FE0B4B10-D2EE-4CF9-A5DB-236A10A4F3CF}"/>
              </a:ext>
            </a:extLst>
          </p:cNvPr>
          <p:cNvSpPr/>
          <p:nvPr/>
        </p:nvSpPr>
        <p:spPr>
          <a:xfrm>
            <a:off x="2466975" y="1352550"/>
            <a:ext cx="1476375"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Science: Bio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24C18D5-FB72-440A-A11C-2016C4D7E9BE}"/>
              </a:ext>
            </a:extLst>
          </p:cNvPr>
          <p:cNvSpPr/>
          <p:nvPr/>
        </p:nvSpPr>
        <p:spPr>
          <a:xfrm>
            <a:off x="8477248" y="1324966"/>
            <a:ext cx="1366841"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Science: Chem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B06B0CE-BD55-467F-BAF7-B0CE7641779E}"/>
              </a:ext>
            </a:extLst>
          </p:cNvPr>
          <p:cNvSpPr/>
          <p:nvPr/>
        </p:nvSpPr>
        <p:spPr>
          <a:xfrm>
            <a:off x="8420100" y="4906036"/>
            <a:ext cx="1476375"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Science: Phys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4FAA845-63A1-4507-BACC-4A4D48A436B7}"/>
              </a:ext>
            </a:extLst>
          </p:cNvPr>
          <p:cNvSpPr/>
          <p:nvPr/>
        </p:nvSpPr>
        <p:spPr>
          <a:xfrm>
            <a:off x="4014784" y="1352550"/>
            <a:ext cx="1366841" cy="88681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mn-cs"/>
              </a:rPr>
              <a:t>Geog</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27D670E-FBD0-4CF9-8E5D-AA7E35476B30}"/>
              </a:ext>
            </a:extLst>
          </p:cNvPr>
          <p:cNvSpPr/>
          <p:nvPr/>
        </p:nvSpPr>
        <p:spPr>
          <a:xfrm>
            <a:off x="4052888" y="3152774"/>
            <a:ext cx="1328737" cy="881723"/>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Business Studies</a:t>
            </a:r>
          </a:p>
        </p:txBody>
      </p:sp>
      <p:sp>
        <p:nvSpPr>
          <p:cNvPr id="5" name="Rectangle 4">
            <a:extLst>
              <a:ext uri="{FF2B5EF4-FFF2-40B4-BE49-F238E27FC236}">
                <a16:creationId xmlns:a16="http://schemas.microsoft.com/office/drawing/2014/main" id="{E82DEB41-10D7-4370-9BBB-FAD710C4B9CF}"/>
              </a:ext>
            </a:extLst>
          </p:cNvPr>
          <p:cNvSpPr/>
          <p:nvPr/>
        </p:nvSpPr>
        <p:spPr>
          <a:xfrm>
            <a:off x="10029823" y="1352550"/>
            <a:ext cx="1209677" cy="88681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RE</a:t>
            </a:r>
          </a:p>
        </p:txBody>
      </p:sp>
      <p:sp>
        <p:nvSpPr>
          <p:cNvPr id="18" name="Rectangle 17">
            <a:extLst>
              <a:ext uri="{FF2B5EF4-FFF2-40B4-BE49-F238E27FC236}">
                <a16:creationId xmlns:a16="http://schemas.microsoft.com/office/drawing/2014/main" id="{1F9A779D-DD18-451E-B96D-2BE6429A2161}"/>
              </a:ext>
            </a:extLst>
          </p:cNvPr>
          <p:cNvSpPr/>
          <p:nvPr/>
        </p:nvSpPr>
        <p:spPr>
          <a:xfrm>
            <a:off x="10000060" y="3103264"/>
            <a:ext cx="1438275" cy="9144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Maths</a:t>
            </a:r>
          </a:p>
        </p:txBody>
      </p:sp>
      <p:sp>
        <p:nvSpPr>
          <p:cNvPr id="25" name="Rectangle 24">
            <a:extLst>
              <a:ext uri="{FF2B5EF4-FFF2-40B4-BE49-F238E27FC236}">
                <a16:creationId xmlns:a16="http://schemas.microsoft.com/office/drawing/2014/main" id="{AFB7EF9D-9248-43AA-A6C3-6F7F3D94244D}"/>
              </a:ext>
            </a:extLst>
          </p:cNvPr>
          <p:cNvSpPr/>
          <p:nvPr/>
        </p:nvSpPr>
        <p:spPr>
          <a:xfrm>
            <a:off x="1028700" y="4295775"/>
            <a:ext cx="7524750" cy="2390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i="0" u="none" strike="noStrike" kern="1200" normalizeH="0" baseline="0" noProof="0">
                <a:ln w="0"/>
                <a:solidFill>
                  <a:srgbClr val="FF0000"/>
                </a:solidFill>
                <a:effectLst>
                  <a:outerShdw blurRad="38100" dist="19050" dir="2700000" algn="tl" rotWithShape="0">
                    <a:schemeClr val="dk1">
                      <a:alpha val="40000"/>
                    </a:schemeClr>
                  </a:outerShdw>
                </a:effectLst>
                <a:uLnTx/>
                <a:uFillTx/>
                <a:latin typeface="Calibri" panose="020F0502020204030204"/>
                <a:ea typeface="+mn-ea"/>
                <a:cs typeface="+mn-cs"/>
              </a:rPr>
              <a:t>KS4 timetable </a:t>
            </a:r>
          </a:p>
        </p:txBody>
      </p:sp>
    </p:spTree>
    <p:extLst>
      <p:ext uri="{BB962C8B-B14F-4D97-AF65-F5344CB8AC3E}">
        <p14:creationId xmlns:p14="http://schemas.microsoft.com/office/powerpoint/2010/main" val="174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80">
                                          <p:stCondLst>
                                            <p:cond delay="0"/>
                                          </p:stCondLst>
                                        </p:cTn>
                                        <p:tgtEl>
                                          <p:spTgt spid="17"/>
                                        </p:tgtEl>
                                      </p:cBhvr>
                                    </p:animEffect>
                                    <p:anim calcmode="lin" valueType="num">
                                      <p:cBhvr>
                                        <p:cTn id="3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8" dur="26">
                                          <p:stCondLst>
                                            <p:cond delay="650"/>
                                          </p:stCondLst>
                                        </p:cTn>
                                        <p:tgtEl>
                                          <p:spTgt spid="17"/>
                                        </p:tgtEl>
                                      </p:cBhvr>
                                      <p:to x="100000" y="60000"/>
                                    </p:animScale>
                                    <p:animScale>
                                      <p:cBhvr>
                                        <p:cTn id="39" dur="166" decel="50000">
                                          <p:stCondLst>
                                            <p:cond delay="67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80">
                                          <p:stCondLst>
                                            <p:cond delay="0"/>
                                          </p:stCondLst>
                                        </p:cTn>
                                        <p:tgtEl>
                                          <p:spTgt spid="21"/>
                                        </p:tgtEl>
                                      </p:cBhvr>
                                    </p:animEffect>
                                    <p:anim calcmode="lin" valueType="num">
                                      <p:cBhvr>
                                        <p:cTn id="5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4" dur="26">
                                          <p:stCondLst>
                                            <p:cond delay="650"/>
                                          </p:stCondLst>
                                        </p:cTn>
                                        <p:tgtEl>
                                          <p:spTgt spid="21"/>
                                        </p:tgtEl>
                                      </p:cBhvr>
                                      <p:to x="100000" y="60000"/>
                                    </p:animScale>
                                    <p:animScale>
                                      <p:cBhvr>
                                        <p:cTn id="65" dur="166" decel="50000">
                                          <p:stCondLst>
                                            <p:cond delay="676"/>
                                          </p:stCondLst>
                                        </p:cTn>
                                        <p:tgtEl>
                                          <p:spTgt spid="21"/>
                                        </p:tgtEl>
                                      </p:cBhvr>
                                      <p:to x="100000" y="100000"/>
                                    </p:animScale>
                                    <p:animScale>
                                      <p:cBhvr>
                                        <p:cTn id="66" dur="26">
                                          <p:stCondLst>
                                            <p:cond delay="1312"/>
                                          </p:stCondLst>
                                        </p:cTn>
                                        <p:tgtEl>
                                          <p:spTgt spid="21"/>
                                        </p:tgtEl>
                                      </p:cBhvr>
                                      <p:to x="100000" y="80000"/>
                                    </p:animScale>
                                    <p:animScale>
                                      <p:cBhvr>
                                        <p:cTn id="67" dur="166" decel="50000">
                                          <p:stCondLst>
                                            <p:cond delay="1338"/>
                                          </p:stCondLst>
                                        </p:cTn>
                                        <p:tgtEl>
                                          <p:spTgt spid="21"/>
                                        </p:tgtEl>
                                      </p:cBhvr>
                                      <p:to x="100000" y="100000"/>
                                    </p:animScale>
                                    <p:animScale>
                                      <p:cBhvr>
                                        <p:cTn id="68" dur="26">
                                          <p:stCondLst>
                                            <p:cond delay="1642"/>
                                          </p:stCondLst>
                                        </p:cTn>
                                        <p:tgtEl>
                                          <p:spTgt spid="21"/>
                                        </p:tgtEl>
                                      </p:cBhvr>
                                      <p:to x="100000" y="90000"/>
                                    </p:animScale>
                                    <p:animScale>
                                      <p:cBhvr>
                                        <p:cTn id="69" dur="166" decel="50000">
                                          <p:stCondLst>
                                            <p:cond delay="1668"/>
                                          </p:stCondLst>
                                        </p:cTn>
                                        <p:tgtEl>
                                          <p:spTgt spid="21"/>
                                        </p:tgtEl>
                                      </p:cBhvr>
                                      <p:to x="100000" y="100000"/>
                                    </p:animScale>
                                    <p:animScale>
                                      <p:cBhvr>
                                        <p:cTn id="70" dur="26">
                                          <p:stCondLst>
                                            <p:cond delay="1808"/>
                                          </p:stCondLst>
                                        </p:cTn>
                                        <p:tgtEl>
                                          <p:spTgt spid="21"/>
                                        </p:tgtEl>
                                      </p:cBhvr>
                                      <p:to x="100000" y="95000"/>
                                    </p:animScale>
                                    <p:animScale>
                                      <p:cBhvr>
                                        <p:cTn id="71" dur="166" decel="50000">
                                          <p:stCondLst>
                                            <p:cond delay="1834"/>
                                          </p:stCondLst>
                                        </p:cTn>
                                        <p:tgtEl>
                                          <p:spTgt spid="21"/>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down)">
                                      <p:cBhvr>
                                        <p:cTn id="76" dur="580">
                                          <p:stCondLst>
                                            <p:cond delay="0"/>
                                          </p:stCondLst>
                                        </p:cTn>
                                        <p:tgtEl>
                                          <p:spTgt spid="22"/>
                                        </p:tgtEl>
                                      </p:cBhvr>
                                    </p:animEffect>
                                    <p:anim calcmode="lin" valueType="num">
                                      <p:cBhvr>
                                        <p:cTn id="7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2" dur="26">
                                          <p:stCondLst>
                                            <p:cond delay="650"/>
                                          </p:stCondLst>
                                        </p:cTn>
                                        <p:tgtEl>
                                          <p:spTgt spid="22"/>
                                        </p:tgtEl>
                                      </p:cBhvr>
                                      <p:to x="100000" y="60000"/>
                                    </p:animScale>
                                    <p:animScale>
                                      <p:cBhvr>
                                        <p:cTn id="83" dur="166" decel="50000">
                                          <p:stCondLst>
                                            <p:cond delay="676"/>
                                          </p:stCondLst>
                                        </p:cTn>
                                        <p:tgtEl>
                                          <p:spTgt spid="22"/>
                                        </p:tgtEl>
                                      </p:cBhvr>
                                      <p:to x="100000" y="100000"/>
                                    </p:animScale>
                                    <p:animScale>
                                      <p:cBhvr>
                                        <p:cTn id="84" dur="26">
                                          <p:stCondLst>
                                            <p:cond delay="1312"/>
                                          </p:stCondLst>
                                        </p:cTn>
                                        <p:tgtEl>
                                          <p:spTgt spid="22"/>
                                        </p:tgtEl>
                                      </p:cBhvr>
                                      <p:to x="100000" y="80000"/>
                                    </p:animScale>
                                    <p:animScale>
                                      <p:cBhvr>
                                        <p:cTn id="85" dur="166" decel="50000">
                                          <p:stCondLst>
                                            <p:cond delay="1338"/>
                                          </p:stCondLst>
                                        </p:cTn>
                                        <p:tgtEl>
                                          <p:spTgt spid="22"/>
                                        </p:tgtEl>
                                      </p:cBhvr>
                                      <p:to x="100000" y="100000"/>
                                    </p:animScale>
                                    <p:animScale>
                                      <p:cBhvr>
                                        <p:cTn id="86" dur="26">
                                          <p:stCondLst>
                                            <p:cond delay="1642"/>
                                          </p:stCondLst>
                                        </p:cTn>
                                        <p:tgtEl>
                                          <p:spTgt spid="22"/>
                                        </p:tgtEl>
                                      </p:cBhvr>
                                      <p:to x="100000" y="90000"/>
                                    </p:animScale>
                                    <p:animScale>
                                      <p:cBhvr>
                                        <p:cTn id="87" dur="166" decel="50000">
                                          <p:stCondLst>
                                            <p:cond delay="1668"/>
                                          </p:stCondLst>
                                        </p:cTn>
                                        <p:tgtEl>
                                          <p:spTgt spid="22"/>
                                        </p:tgtEl>
                                      </p:cBhvr>
                                      <p:to x="100000" y="100000"/>
                                    </p:animScale>
                                    <p:animScale>
                                      <p:cBhvr>
                                        <p:cTn id="88" dur="26">
                                          <p:stCondLst>
                                            <p:cond delay="1808"/>
                                          </p:stCondLst>
                                        </p:cTn>
                                        <p:tgtEl>
                                          <p:spTgt spid="22"/>
                                        </p:tgtEl>
                                      </p:cBhvr>
                                      <p:to x="100000" y="95000"/>
                                    </p:animScale>
                                    <p:animScale>
                                      <p:cBhvr>
                                        <p:cTn id="89" dur="166" decel="50000">
                                          <p:stCondLst>
                                            <p:cond delay="1834"/>
                                          </p:stCondLst>
                                        </p:cTn>
                                        <p:tgtEl>
                                          <p:spTgt spid="22"/>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80">
                                          <p:stCondLst>
                                            <p:cond delay="0"/>
                                          </p:stCondLst>
                                        </p:cTn>
                                        <p:tgtEl>
                                          <p:spTgt spid="23"/>
                                        </p:tgtEl>
                                      </p:cBhvr>
                                    </p:animEffect>
                                    <p:anim calcmode="lin" valueType="num">
                                      <p:cBhvr>
                                        <p:cTn id="9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0" dur="26">
                                          <p:stCondLst>
                                            <p:cond delay="650"/>
                                          </p:stCondLst>
                                        </p:cTn>
                                        <p:tgtEl>
                                          <p:spTgt spid="23"/>
                                        </p:tgtEl>
                                      </p:cBhvr>
                                      <p:to x="100000" y="60000"/>
                                    </p:animScale>
                                    <p:animScale>
                                      <p:cBhvr>
                                        <p:cTn id="101" dur="166" decel="50000">
                                          <p:stCondLst>
                                            <p:cond delay="676"/>
                                          </p:stCondLst>
                                        </p:cTn>
                                        <p:tgtEl>
                                          <p:spTgt spid="23"/>
                                        </p:tgtEl>
                                      </p:cBhvr>
                                      <p:to x="100000" y="100000"/>
                                    </p:animScale>
                                    <p:animScale>
                                      <p:cBhvr>
                                        <p:cTn id="102" dur="26">
                                          <p:stCondLst>
                                            <p:cond delay="1312"/>
                                          </p:stCondLst>
                                        </p:cTn>
                                        <p:tgtEl>
                                          <p:spTgt spid="23"/>
                                        </p:tgtEl>
                                      </p:cBhvr>
                                      <p:to x="100000" y="80000"/>
                                    </p:animScale>
                                    <p:animScale>
                                      <p:cBhvr>
                                        <p:cTn id="103" dur="166" decel="50000">
                                          <p:stCondLst>
                                            <p:cond delay="1338"/>
                                          </p:stCondLst>
                                        </p:cTn>
                                        <p:tgtEl>
                                          <p:spTgt spid="23"/>
                                        </p:tgtEl>
                                      </p:cBhvr>
                                      <p:to x="100000" y="100000"/>
                                    </p:animScale>
                                    <p:animScale>
                                      <p:cBhvr>
                                        <p:cTn id="104" dur="26">
                                          <p:stCondLst>
                                            <p:cond delay="1642"/>
                                          </p:stCondLst>
                                        </p:cTn>
                                        <p:tgtEl>
                                          <p:spTgt spid="23"/>
                                        </p:tgtEl>
                                      </p:cBhvr>
                                      <p:to x="100000" y="90000"/>
                                    </p:animScale>
                                    <p:animScale>
                                      <p:cBhvr>
                                        <p:cTn id="105" dur="166" decel="50000">
                                          <p:stCondLst>
                                            <p:cond delay="1668"/>
                                          </p:stCondLst>
                                        </p:cTn>
                                        <p:tgtEl>
                                          <p:spTgt spid="23"/>
                                        </p:tgtEl>
                                      </p:cBhvr>
                                      <p:to x="100000" y="100000"/>
                                    </p:animScale>
                                    <p:animScale>
                                      <p:cBhvr>
                                        <p:cTn id="106" dur="26">
                                          <p:stCondLst>
                                            <p:cond delay="1808"/>
                                          </p:stCondLst>
                                        </p:cTn>
                                        <p:tgtEl>
                                          <p:spTgt spid="23"/>
                                        </p:tgtEl>
                                      </p:cBhvr>
                                      <p:to x="100000" y="95000"/>
                                    </p:animScale>
                                    <p:animScale>
                                      <p:cBhvr>
                                        <p:cTn id="107" dur="166" decel="50000">
                                          <p:stCondLst>
                                            <p:cond delay="1834"/>
                                          </p:stCondLst>
                                        </p:cTn>
                                        <p:tgtEl>
                                          <p:spTgt spid="23"/>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4" grpId="0" animBg="1"/>
      <p:bldP spid="5"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F5CA67E-770A-4714-A578-8847523C1693}"/>
              </a:ext>
            </a:extLst>
          </p:cNvPr>
          <p:cNvGraphicFramePr>
            <a:graphicFrameLocks noGrp="1"/>
          </p:cNvGraphicFramePr>
          <p:nvPr>
            <p:extLst>
              <p:ext uri="{D42A27DB-BD31-4B8C-83A1-F6EECF244321}">
                <p14:modId xmlns:p14="http://schemas.microsoft.com/office/powerpoint/2010/main" val="2584836192"/>
              </p:ext>
            </p:extLst>
          </p:nvPr>
        </p:nvGraphicFramePr>
        <p:xfrm>
          <a:off x="952500" y="180975"/>
          <a:ext cx="10439401" cy="3962400"/>
        </p:xfrm>
        <a:graphic>
          <a:graphicData uri="http://schemas.openxmlformats.org/drawingml/2006/table">
            <a:tbl>
              <a:tblPr firstRow="1" bandRow="1">
                <a:tableStyleId>{5C22544A-7EE6-4342-B048-85BDC9FD1C3A}</a:tableStyleId>
              </a:tblPr>
              <a:tblGrid>
                <a:gridCol w="1491343">
                  <a:extLst>
                    <a:ext uri="{9D8B030D-6E8A-4147-A177-3AD203B41FA5}">
                      <a16:colId xmlns:a16="http://schemas.microsoft.com/office/drawing/2014/main" val="2107955860"/>
                    </a:ext>
                  </a:extLst>
                </a:gridCol>
                <a:gridCol w="1491343">
                  <a:extLst>
                    <a:ext uri="{9D8B030D-6E8A-4147-A177-3AD203B41FA5}">
                      <a16:colId xmlns:a16="http://schemas.microsoft.com/office/drawing/2014/main" val="636420030"/>
                    </a:ext>
                  </a:extLst>
                </a:gridCol>
                <a:gridCol w="1491343">
                  <a:extLst>
                    <a:ext uri="{9D8B030D-6E8A-4147-A177-3AD203B41FA5}">
                      <a16:colId xmlns:a16="http://schemas.microsoft.com/office/drawing/2014/main" val="3975339320"/>
                    </a:ext>
                  </a:extLst>
                </a:gridCol>
                <a:gridCol w="1491343">
                  <a:extLst>
                    <a:ext uri="{9D8B030D-6E8A-4147-A177-3AD203B41FA5}">
                      <a16:colId xmlns:a16="http://schemas.microsoft.com/office/drawing/2014/main" val="3383325220"/>
                    </a:ext>
                  </a:extLst>
                </a:gridCol>
                <a:gridCol w="1491343">
                  <a:extLst>
                    <a:ext uri="{9D8B030D-6E8A-4147-A177-3AD203B41FA5}">
                      <a16:colId xmlns:a16="http://schemas.microsoft.com/office/drawing/2014/main" val="3686984850"/>
                    </a:ext>
                  </a:extLst>
                </a:gridCol>
                <a:gridCol w="1491343">
                  <a:extLst>
                    <a:ext uri="{9D8B030D-6E8A-4147-A177-3AD203B41FA5}">
                      <a16:colId xmlns:a16="http://schemas.microsoft.com/office/drawing/2014/main" val="1585650503"/>
                    </a:ext>
                  </a:extLst>
                </a:gridCol>
                <a:gridCol w="1491343">
                  <a:extLst>
                    <a:ext uri="{9D8B030D-6E8A-4147-A177-3AD203B41FA5}">
                      <a16:colId xmlns:a16="http://schemas.microsoft.com/office/drawing/2014/main" val="450890863"/>
                    </a:ext>
                  </a:extLst>
                </a:gridCol>
              </a:tblGrid>
              <a:tr h="405764">
                <a:tc>
                  <a:txBody>
                    <a:bodyPr/>
                    <a:lstStyle/>
                    <a:p>
                      <a:r>
                        <a:rPr lang="en-GB"/>
                        <a:t>Mon</a:t>
                      </a:r>
                    </a:p>
                  </a:txBody>
                  <a:tcPr/>
                </a:tc>
                <a:tc>
                  <a:txBody>
                    <a:bodyPr/>
                    <a:lstStyle/>
                    <a:p>
                      <a:r>
                        <a:rPr lang="en-GB"/>
                        <a:t>Tues</a:t>
                      </a:r>
                    </a:p>
                  </a:txBody>
                  <a:tcPr/>
                </a:tc>
                <a:tc>
                  <a:txBody>
                    <a:bodyPr/>
                    <a:lstStyle/>
                    <a:p>
                      <a:r>
                        <a:rPr lang="en-GB"/>
                        <a:t>Weds</a:t>
                      </a:r>
                    </a:p>
                  </a:txBody>
                  <a:tcPr/>
                </a:tc>
                <a:tc>
                  <a:txBody>
                    <a:bodyPr/>
                    <a:lstStyle/>
                    <a:p>
                      <a:r>
                        <a:rPr lang="en-GB"/>
                        <a:t>Thurs</a:t>
                      </a:r>
                    </a:p>
                  </a:txBody>
                  <a:tcPr/>
                </a:tc>
                <a:tc>
                  <a:txBody>
                    <a:bodyPr/>
                    <a:lstStyle/>
                    <a:p>
                      <a:r>
                        <a:rPr lang="en-GB"/>
                        <a:t>Fri</a:t>
                      </a:r>
                    </a:p>
                  </a:txBody>
                  <a:tcPr/>
                </a:tc>
                <a:tc>
                  <a:txBody>
                    <a:bodyPr/>
                    <a:lstStyle/>
                    <a:p>
                      <a:r>
                        <a:rPr lang="en-GB"/>
                        <a:t>Sat </a:t>
                      </a:r>
                    </a:p>
                  </a:txBody>
                  <a:tcPr/>
                </a:tc>
                <a:tc>
                  <a:txBody>
                    <a:bodyPr/>
                    <a:lstStyle/>
                    <a:p>
                      <a:r>
                        <a:rPr lang="en-GB"/>
                        <a:t>Sun</a:t>
                      </a:r>
                    </a:p>
                  </a:txBody>
                  <a:tcPr/>
                </a:tc>
                <a:extLst>
                  <a:ext uri="{0D108BD9-81ED-4DB2-BD59-A6C34878D82A}">
                    <a16:rowId xmlns:a16="http://schemas.microsoft.com/office/drawing/2014/main" val="3096090807"/>
                  </a:ext>
                </a:extLst>
              </a:tr>
              <a:tr h="700360">
                <a:tc>
                  <a:txBody>
                    <a:bodyPr/>
                    <a:lstStyle/>
                    <a:p>
                      <a:pPr algn="ctr"/>
                      <a:r>
                        <a:rPr lang="en-GB"/>
                        <a:t>430-515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430-515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430-515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430-515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tc>
                <a:tc>
                  <a:txBody>
                    <a:bodyPr/>
                    <a:lstStyle/>
                    <a:p>
                      <a:pPr algn="ctr"/>
                      <a:r>
                        <a:rPr lang="en-GB"/>
                        <a:t>Evening off</a:t>
                      </a:r>
                    </a:p>
                  </a:txBody>
                  <a:tcPr/>
                </a:tc>
                <a:tc>
                  <a:txBody>
                    <a:bodyPr/>
                    <a:lstStyle/>
                    <a:p>
                      <a:pPr algn="ctr"/>
                      <a:r>
                        <a:rPr lang="en-GB"/>
                        <a:t>10-11</a:t>
                      </a:r>
                    </a:p>
                  </a:txBody>
                  <a:tcPr/>
                </a:tc>
                <a:tc>
                  <a:txBody>
                    <a:bodyPr/>
                    <a:lstStyle/>
                    <a:p>
                      <a:pPr algn="ctr"/>
                      <a:r>
                        <a:rPr lang="en-GB"/>
                        <a:t>10-11</a:t>
                      </a:r>
                    </a:p>
                  </a:txBody>
                  <a:tcPr/>
                </a:tc>
                <a:extLst>
                  <a:ext uri="{0D108BD9-81ED-4DB2-BD59-A6C34878D82A}">
                    <a16:rowId xmlns:a16="http://schemas.microsoft.com/office/drawing/2014/main" val="813840122"/>
                  </a:ext>
                </a:extLst>
              </a:tr>
              <a:tr h="1027476">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748604548"/>
                  </a:ext>
                </a:extLst>
              </a:tr>
              <a:tr h="442311">
                <a:tc>
                  <a:txBody>
                    <a:bodyPr/>
                    <a:lstStyle/>
                    <a:p>
                      <a:pPr algn="ctr"/>
                      <a:r>
                        <a:rPr lang="en-GB"/>
                        <a:t>7-8</a:t>
                      </a:r>
                    </a:p>
                  </a:txBody>
                  <a:tcPr/>
                </a:tc>
                <a:tc>
                  <a:txBody>
                    <a:bodyPr/>
                    <a:lstStyle/>
                    <a:p>
                      <a:pPr algn="ctr"/>
                      <a:r>
                        <a:rPr lang="en-GB"/>
                        <a:t>7-8</a:t>
                      </a:r>
                    </a:p>
                  </a:txBody>
                  <a:tcPr/>
                </a:tc>
                <a:tc>
                  <a:txBody>
                    <a:bodyPr/>
                    <a:lstStyle/>
                    <a:p>
                      <a:pPr algn="ctr"/>
                      <a:r>
                        <a:rPr lang="en-GB"/>
                        <a:t>7-8</a:t>
                      </a:r>
                    </a:p>
                    <a:p>
                      <a:pPr algn="ctr"/>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t>Evening off</a:t>
                      </a:r>
                    </a:p>
                    <a:p>
                      <a:pPr algn="ctr"/>
                      <a:endParaRPr lang="en-GB"/>
                    </a:p>
                  </a:txBody>
                  <a:tcPr/>
                </a:tc>
                <a:tc>
                  <a:txBody>
                    <a:bodyPr/>
                    <a:lstStyle/>
                    <a:p>
                      <a:pPr algn="ctr"/>
                      <a:r>
                        <a:rPr lang="en-GB"/>
                        <a:t>Evening off</a:t>
                      </a:r>
                    </a:p>
                  </a:txBody>
                  <a:tcPr/>
                </a:tc>
                <a:tc>
                  <a:txBody>
                    <a:bodyPr/>
                    <a:lstStyle/>
                    <a:p>
                      <a:pPr algn="ctr"/>
                      <a:r>
                        <a:rPr lang="en-GB"/>
                        <a:t>1130-1230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1130-1230</a:t>
                      </a:r>
                    </a:p>
                    <a:p>
                      <a:pPr algn="ctr"/>
                      <a:endParaRPr lang="en-GB"/>
                    </a:p>
                  </a:txBody>
                  <a:tcPr/>
                </a:tc>
                <a:extLst>
                  <a:ext uri="{0D108BD9-81ED-4DB2-BD59-A6C34878D82A}">
                    <a16:rowId xmlns:a16="http://schemas.microsoft.com/office/drawing/2014/main" val="456573024"/>
                  </a:ext>
                </a:extLst>
              </a:tr>
              <a:tr h="650334">
                <a:tc>
                  <a:txBody>
                    <a:bodyPr/>
                    <a:lstStyle/>
                    <a:p>
                      <a:pPr algn="ctr"/>
                      <a:endParaRPr lang="en-GB"/>
                    </a:p>
                    <a:p>
                      <a:pPr algn="ctr"/>
                      <a:endParaRPr lang="en-GB"/>
                    </a:p>
                    <a:p>
                      <a:pPr algn="ctr"/>
                      <a:endParaRPr lang="en-GB"/>
                    </a:p>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018678433"/>
                  </a:ext>
                </a:extLst>
              </a:tr>
            </a:tbl>
          </a:graphicData>
        </a:graphic>
      </p:graphicFrame>
      <p:sp>
        <p:nvSpPr>
          <p:cNvPr id="3" name="Rectangle 2">
            <a:extLst>
              <a:ext uri="{FF2B5EF4-FFF2-40B4-BE49-F238E27FC236}">
                <a16:creationId xmlns:a16="http://schemas.microsoft.com/office/drawing/2014/main" id="{AFB7EF9D-9248-43AA-A6C3-6F7F3D94244D}"/>
              </a:ext>
            </a:extLst>
          </p:cNvPr>
          <p:cNvSpPr/>
          <p:nvPr/>
        </p:nvSpPr>
        <p:spPr>
          <a:xfrm>
            <a:off x="952498" y="4143375"/>
            <a:ext cx="7524750" cy="2390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i="0" u="none" strike="noStrike" kern="1200" normalizeH="0" baseline="0" noProof="0">
                <a:ln w="0"/>
                <a:solidFill>
                  <a:schemeClr val="tx1"/>
                </a:solidFill>
                <a:effectLst>
                  <a:outerShdw blurRad="38100" dist="19050" dir="2700000" algn="tl" rotWithShape="0">
                    <a:schemeClr val="dk1">
                      <a:alpha val="40000"/>
                    </a:schemeClr>
                  </a:outerShdw>
                </a:effectLst>
                <a:uLnTx/>
                <a:uFillTx/>
                <a:latin typeface="Calibri" panose="020F0502020204030204"/>
                <a:ea typeface="+mn-ea"/>
                <a:cs typeface="+mn-cs"/>
              </a:rPr>
              <a:t>KS3 timetable </a:t>
            </a:r>
          </a:p>
        </p:txBody>
      </p:sp>
      <p:sp>
        <p:nvSpPr>
          <p:cNvPr id="13" name="Rectangle 12">
            <a:extLst>
              <a:ext uri="{FF2B5EF4-FFF2-40B4-BE49-F238E27FC236}">
                <a16:creationId xmlns:a16="http://schemas.microsoft.com/office/drawing/2014/main" id="{C4651164-E9D4-41C4-B0A0-44823B5DE2C5}"/>
              </a:ext>
            </a:extLst>
          </p:cNvPr>
          <p:cNvSpPr/>
          <p:nvPr/>
        </p:nvSpPr>
        <p:spPr>
          <a:xfrm>
            <a:off x="952500" y="1352550"/>
            <a:ext cx="1438275" cy="9144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Maths Watch</a:t>
            </a:r>
          </a:p>
        </p:txBody>
      </p:sp>
      <p:sp>
        <p:nvSpPr>
          <p:cNvPr id="14" name="Rectangle 13">
            <a:extLst>
              <a:ext uri="{FF2B5EF4-FFF2-40B4-BE49-F238E27FC236}">
                <a16:creationId xmlns:a16="http://schemas.microsoft.com/office/drawing/2014/main" id="{12B9D3E7-2F98-4916-8812-6BBD60DDF5F9}"/>
              </a:ext>
            </a:extLst>
          </p:cNvPr>
          <p:cNvSpPr/>
          <p:nvPr/>
        </p:nvSpPr>
        <p:spPr>
          <a:xfrm>
            <a:off x="2521744" y="3120098"/>
            <a:ext cx="1438275" cy="9144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Independent Science</a:t>
            </a:r>
          </a:p>
        </p:txBody>
      </p:sp>
      <p:sp>
        <p:nvSpPr>
          <p:cNvPr id="17" name="Rectangle 16">
            <a:extLst>
              <a:ext uri="{FF2B5EF4-FFF2-40B4-BE49-F238E27FC236}">
                <a16:creationId xmlns:a16="http://schemas.microsoft.com/office/drawing/2014/main" id="{DEC5744D-1CD3-4DE7-9E16-D93041A638EC}"/>
              </a:ext>
            </a:extLst>
          </p:cNvPr>
          <p:cNvSpPr/>
          <p:nvPr/>
        </p:nvSpPr>
        <p:spPr>
          <a:xfrm>
            <a:off x="952500" y="3152775"/>
            <a:ext cx="14763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mn-cs"/>
              </a:rPr>
              <a:t>Inde</a:t>
            </a:r>
            <a:r>
              <a:rPr lang="en-GB">
                <a:solidFill>
                  <a:prstClr val="white"/>
                </a:solidFill>
                <a:latin typeface="Calibri" panose="020F0502020204030204"/>
              </a:rPr>
              <a:t>pendent reading </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D68AD46-D251-45E2-9F68-FDEECF696D2E}"/>
              </a:ext>
            </a:extLst>
          </p:cNvPr>
          <p:cNvSpPr/>
          <p:nvPr/>
        </p:nvSpPr>
        <p:spPr>
          <a:xfrm>
            <a:off x="8477249" y="3120098"/>
            <a:ext cx="14763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Independent Geography</a:t>
            </a:r>
          </a:p>
        </p:txBody>
      </p:sp>
      <p:sp>
        <p:nvSpPr>
          <p:cNvPr id="21" name="Rectangle 20">
            <a:extLst>
              <a:ext uri="{FF2B5EF4-FFF2-40B4-BE49-F238E27FC236}">
                <a16:creationId xmlns:a16="http://schemas.microsoft.com/office/drawing/2014/main" id="{FE0B4B10-D2EE-4CF9-A5DB-236A10A4F3CF}"/>
              </a:ext>
            </a:extLst>
          </p:cNvPr>
          <p:cNvSpPr/>
          <p:nvPr/>
        </p:nvSpPr>
        <p:spPr>
          <a:xfrm>
            <a:off x="2466975" y="1352550"/>
            <a:ext cx="1476375"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homework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27D670E-FBD0-4CF9-8E5D-AA7E35476B30}"/>
              </a:ext>
            </a:extLst>
          </p:cNvPr>
          <p:cNvSpPr/>
          <p:nvPr/>
        </p:nvSpPr>
        <p:spPr>
          <a:xfrm>
            <a:off x="4052888" y="3152774"/>
            <a:ext cx="1328737" cy="881723"/>
          </a:xfrm>
          <a:prstGeom prst="rect">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Independent History</a:t>
            </a:r>
          </a:p>
        </p:txBody>
      </p:sp>
      <p:sp>
        <p:nvSpPr>
          <p:cNvPr id="18" name="Rectangle 17">
            <a:extLst>
              <a:ext uri="{FF2B5EF4-FFF2-40B4-BE49-F238E27FC236}">
                <a16:creationId xmlns:a16="http://schemas.microsoft.com/office/drawing/2014/main" id="{1F9A779D-DD18-451E-B96D-2BE6429A2161}"/>
              </a:ext>
            </a:extLst>
          </p:cNvPr>
          <p:cNvSpPr/>
          <p:nvPr/>
        </p:nvSpPr>
        <p:spPr>
          <a:xfrm>
            <a:off x="10000060" y="3103264"/>
            <a:ext cx="1438275" cy="9144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Independent maths </a:t>
            </a:r>
          </a:p>
        </p:txBody>
      </p:sp>
      <p:sp>
        <p:nvSpPr>
          <p:cNvPr id="25" name="Rectangle 24">
            <a:extLst>
              <a:ext uri="{FF2B5EF4-FFF2-40B4-BE49-F238E27FC236}">
                <a16:creationId xmlns:a16="http://schemas.microsoft.com/office/drawing/2014/main" id="{FE0B4B10-D2EE-4CF9-A5DB-236A10A4F3CF}"/>
              </a:ext>
            </a:extLst>
          </p:cNvPr>
          <p:cNvSpPr/>
          <p:nvPr/>
        </p:nvSpPr>
        <p:spPr>
          <a:xfrm>
            <a:off x="4019550" y="1325728"/>
            <a:ext cx="1384095"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homework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E0B4B10-D2EE-4CF9-A5DB-236A10A4F3CF}"/>
              </a:ext>
            </a:extLst>
          </p:cNvPr>
          <p:cNvSpPr/>
          <p:nvPr/>
        </p:nvSpPr>
        <p:spPr>
          <a:xfrm>
            <a:off x="5472111" y="1324966"/>
            <a:ext cx="1476375"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homework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E0B4B10-D2EE-4CF9-A5DB-236A10A4F3CF}"/>
              </a:ext>
            </a:extLst>
          </p:cNvPr>
          <p:cNvSpPr/>
          <p:nvPr/>
        </p:nvSpPr>
        <p:spPr>
          <a:xfrm>
            <a:off x="8432006" y="1324966"/>
            <a:ext cx="1476375"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homework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D68AD46-D251-45E2-9F68-FDEECF696D2E}"/>
              </a:ext>
            </a:extLst>
          </p:cNvPr>
          <p:cNvSpPr/>
          <p:nvPr/>
        </p:nvSpPr>
        <p:spPr>
          <a:xfrm>
            <a:off x="5524499" y="3136435"/>
            <a:ext cx="1476375" cy="9144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Independent RE</a:t>
            </a:r>
          </a:p>
        </p:txBody>
      </p:sp>
    </p:spTree>
    <p:extLst>
      <p:ext uri="{BB962C8B-B14F-4D97-AF65-F5344CB8AC3E}">
        <p14:creationId xmlns:p14="http://schemas.microsoft.com/office/powerpoint/2010/main" val="10503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80">
                                          <p:stCondLst>
                                            <p:cond delay="0"/>
                                          </p:stCondLst>
                                        </p:cTn>
                                        <p:tgtEl>
                                          <p:spTgt spid="17"/>
                                        </p:tgtEl>
                                      </p:cBhvr>
                                    </p:animEffect>
                                    <p:anim calcmode="lin" valueType="num">
                                      <p:cBhvr>
                                        <p:cTn id="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 dur="26">
                                          <p:stCondLst>
                                            <p:cond delay="650"/>
                                          </p:stCondLst>
                                        </p:cTn>
                                        <p:tgtEl>
                                          <p:spTgt spid="17"/>
                                        </p:tgtEl>
                                      </p:cBhvr>
                                      <p:to x="100000" y="60000"/>
                                    </p:animScale>
                                    <p:animScale>
                                      <p:cBhvr>
                                        <p:cTn id="31" dur="166" decel="50000">
                                          <p:stCondLst>
                                            <p:cond delay="676"/>
                                          </p:stCondLst>
                                        </p:cTn>
                                        <p:tgtEl>
                                          <p:spTgt spid="17"/>
                                        </p:tgtEl>
                                      </p:cBhvr>
                                      <p:to x="100000" y="100000"/>
                                    </p:animScale>
                                    <p:animScale>
                                      <p:cBhvr>
                                        <p:cTn id="32" dur="26">
                                          <p:stCondLst>
                                            <p:cond delay="1312"/>
                                          </p:stCondLst>
                                        </p:cTn>
                                        <p:tgtEl>
                                          <p:spTgt spid="17"/>
                                        </p:tgtEl>
                                      </p:cBhvr>
                                      <p:to x="100000" y="80000"/>
                                    </p:animScale>
                                    <p:animScale>
                                      <p:cBhvr>
                                        <p:cTn id="33" dur="166" decel="50000">
                                          <p:stCondLst>
                                            <p:cond delay="1338"/>
                                          </p:stCondLst>
                                        </p:cTn>
                                        <p:tgtEl>
                                          <p:spTgt spid="17"/>
                                        </p:tgtEl>
                                      </p:cBhvr>
                                      <p:to x="100000" y="100000"/>
                                    </p:animScale>
                                    <p:animScale>
                                      <p:cBhvr>
                                        <p:cTn id="34" dur="26">
                                          <p:stCondLst>
                                            <p:cond delay="1642"/>
                                          </p:stCondLst>
                                        </p:cTn>
                                        <p:tgtEl>
                                          <p:spTgt spid="17"/>
                                        </p:tgtEl>
                                      </p:cBhvr>
                                      <p:to x="100000" y="90000"/>
                                    </p:animScale>
                                    <p:animScale>
                                      <p:cBhvr>
                                        <p:cTn id="35" dur="166" decel="50000">
                                          <p:stCondLst>
                                            <p:cond delay="1668"/>
                                          </p:stCondLst>
                                        </p:cTn>
                                        <p:tgtEl>
                                          <p:spTgt spid="17"/>
                                        </p:tgtEl>
                                      </p:cBhvr>
                                      <p:to x="100000" y="100000"/>
                                    </p:animScale>
                                    <p:animScale>
                                      <p:cBhvr>
                                        <p:cTn id="36" dur="26">
                                          <p:stCondLst>
                                            <p:cond delay="1808"/>
                                          </p:stCondLst>
                                        </p:cTn>
                                        <p:tgtEl>
                                          <p:spTgt spid="17"/>
                                        </p:tgtEl>
                                      </p:cBhvr>
                                      <p:to x="100000" y="95000"/>
                                    </p:animScale>
                                    <p:animScale>
                                      <p:cBhvr>
                                        <p:cTn id="37" dur="166" decel="50000">
                                          <p:stCondLst>
                                            <p:cond delay="1834"/>
                                          </p:stCondLst>
                                        </p:cTn>
                                        <p:tgtEl>
                                          <p:spTgt spid="1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80">
                                          <p:stCondLst>
                                            <p:cond delay="0"/>
                                          </p:stCondLst>
                                        </p:cTn>
                                        <p:tgtEl>
                                          <p:spTgt spid="21"/>
                                        </p:tgtEl>
                                      </p:cBhvr>
                                    </p:animEffect>
                                    <p:anim calcmode="lin" valueType="num">
                                      <p:cBhvr>
                                        <p:cTn id="4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2" dur="26">
                                          <p:stCondLst>
                                            <p:cond delay="650"/>
                                          </p:stCondLst>
                                        </p:cTn>
                                        <p:tgtEl>
                                          <p:spTgt spid="21"/>
                                        </p:tgtEl>
                                      </p:cBhvr>
                                      <p:to x="100000" y="60000"/>
                                    </p:animScale>
                                    <p:animScale>
                                      <p:cBhvr>
                                        <p:cTn id="53" dur="166" decel="50000">
                                          <p:stCondLst>
                                            <p:cond delay="676"/>
                                          </p:stCondLst>
                                        </p:cTn>
                                        <p:tgtEl>
                                          <p:spTgt spid="21"/>
                                        </p:tgtEl>
                                      </p:cBhvr>
                                      <p:to x="100000" y="100000"/>
                                    </p:animScale>
                                    <p:animScale>
                                      <p:cBhvr>
                                        <p:cTn id="54" dur="26">
                                          <p:stCondLst>
                                            <p:cond delay="1312"/>
                                          </p:stCondLst>
                                        </p:cTn>
                                        <p:tgtEl>
                                          <p:spTgt spid="21"/>
                                        </p:tgtEl>
                                      </p:cBhvr>
                                      <p:to x="100000" y="80000"/>
                                    </p:animScale>
                                    <p:animScale>
                                      <p:cBhvr>
                                        <p:cTn id="55" dur="166" decel="50000">
                                          <p:stCondLst>
                                            <p:cond delay="1338"/>
                                          </p:stCondLst>
                                        </p:cTn>
                                        <p:tgtEl>
                                          <p:spTgt spid="21"/>
                                        </p:tgtEl>
                                      </p:cBhvr>
                                      <p:to x="100000" y="100000"/>
                                    </p:animScale>
                                    <p:animScale>
                                      <p:cBhvr>
                                        <p:cTn id="56" dur="26">
                                          <p:stCondLst>
                                            <p:cond delay="1642"/>
                                          </p:stCondLst>
                                        </p:cTn>
                                        <p:tgtEl>
                                          <p:spTgt spid="21"/>
                                        </p:tgtEl>
                                      </p:cBhvr>
                                      <p:to x="100000" y="90000"/>
                                    </p:animScale>
                                    <p:animScale>
                                      <p:cBhvr>
                                        <p:cTn id="57" dur="166" decel="50000">
                                          <p:stCondLst>
                                            <p:cond delay="1668"/>
                                          </p:stCondLst>
                                        </p:cTn>
                                        <p:tgtEl>
                                          <p:spTgt spid="21"/>
                                        </p:tgtEl>
                                      </p:cBhvr>
                                      <p:to x="100000" y="100000"/>
                                    </p:animScale>
                                    <p:animScale>
                                      <p:cBhvr>
                                        <p:cTn id="58" dur="26">
                                          <p:stCondLst>
                                            <p:cond delay="1808"/>
                                          </p:stCondLst>
                                        </p:cTn>
                                        <p:tgtEl>
                                          <p:spTgt spid="21"/>
                                        </p:tgtEl>
                                      </p:cBhvr>
                                      <p:to x="100000" y="95000"/>
                                    </p:animScale>
                                    <p:animScale>
                                      <p:cBhvr>
                                        <p:cTn id="59" dur="166" decel="50000">
                                          <p:stCondLst>
                                            <p:cond delay="1834"/>
                                          </p:stCondLst>
                                        </p:cTn>
                                        <p:tgtEl>
                                          <p:spTgt spid="21"/>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580">
                                          <p:stCondLst>
                                            <p:cond delay="0"/>
                                          </p:stCondLst>
                                        </p:cTn>
                                        <p:tgtEl>
                                          <p:spTgt spid="25"/>
                                        </p:tgtEl>
                                      </p:cBhvr>
                                    </p:animEffect>
                                    <p:anim calcmode="lin" valueType="num">
                                      <p:cBhvr>
                                        <p:cTn id="6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4" dur="26">
                                          <p:stCondLst>
                                            <p:cond delay="650"/>
                                          </p:stCondLst>
                                        </p:cTn>
                                        <p:tgtEl>
                                          <p:spTgt spid="25"/>
                                        </p:tgtEl>
                                      </p:cBhvr>
                                      <p:to x="100000" y="60000"/>
                                    </p:animScale>
                                    <p:animScale>
                                      <p:cBhvr>
                                        <p:cTn id="75" dur="166" decel="50000">
                                          <p:stCondLst>
                                            <p:cond delay="676"/>
                                          </p:stCondLst>
                                        </p:cTn>
                                        <p:tgtEl>
                                          <p:spTgt spid="25"/>
                                        </p:tgtEl>
                                      </p:cBhvr>
                                      <p:to x="100000" y="100000"/>
                                    </p:animScale>
                                    <p:animScale>
                                      <p:cBhvr>
                                        <p:cTn id="76" dur="26">
                                          <p:stCondLst>
                                            <p:cond delay="1312"/>
                                          </p:stCondLst>
                                        </p:cTn>
                                        <p:tgtEl>
                                          <p:spTgt spid="25"/>
                                        </p:tgtEl>
                                      </p:cBhvr>
                                      <p:to x="100000" y="80000"/>
                                    </p:animScale>
                                    <p:animScale>
                                      <p:cBhvr>
                                        <p:cTn id="77" dur="166" decel="50000">
                                          <p:stCondLst>
                                            <p:cond delay="1338"/>
                                          </p:stCondLst>
                                        </p:cTn>
                                        <p:tgtEl>
                                          <p:spTgt spid="25"/>
                                        </p:tgtEl>
                                      </p:cBhvr>
                                      <p:to x="100000" y="100000"/>
                                    </p:animScale>
                                    <p:animScale>
                                      <p:cBhvr>
                                        <p:cTn id="78" dur="26">
                                          <p:stCondLst>
                                            <p:cond delay="1642"/>
                                          </p:stCondLst>
                                        </p:cTn>
                                        <p:tgtEl>
                                          <p:spTgt spid="25"/>
                                        </p:tgtEl>
                                      </p:cBhvr>
                                      <p:to x="100000" y="90000"/>
                                    </p:animScale>
                                    <p:animScale>
                                      <p:cBhvr>
                                        <p:cTn id="79" dur="166" decel="50000">
                                          <p:stCondLst>
                                            <p:cond delay="1668"/>
                                          </p:stCondLst>
                                        </p:cTn>
                                        <p:tgtEl>
                                          <p:spTgt spid="25"/>
                                        </p:tgtEl>
                                      </p:cBhvr>
                                      <p:to x="100000" y="100000"/>
                                    </p:animScale>
                                    <p:animScale>
                                      <p:cBhvr>
                                        <p:cTn id="80" dur="26">
                                          <p:stCondLst>
                                            <p:cond delay="1808"/>
                                          </p:stCondLst>
                                        </p:cTn>
                                        <p:tgtEl>
                                          <p:spTgt spid="25"/>
                                        </p:tgtEl>
                                      </p:cBhvr>
                                      <p:to x="100000" y="95000"/>
                                    </p:animScale>
                                    <p:animScale>
                                      <p:cBhvr>
                                        <p:cTn id="81" dur="166" decel="50000">
                                          <p:stCondLst>
                                            <p:cond delay="1834"/>
                                          </p:stCondLst>
                                        </p:cTn>
                                        <p:tgtEl>
                                          <p:spTgt spid="25"/>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down)">
                                      <p:cBhvr>
                                        <p:cTn id="86" dur="580">
                                          <p:stCondLst>
                                            <p:cond delay="0"/>
                                          </p:stCondLst>
                                        </p:cTn>
                                        <p:tgtEl>
                                          <p:spTgt spid="26"/>
                                        </p:tgtEl>
                                      </p:cBhvr>
                                    </p:animEffect>
                                    <p:anim calcmode="lin" valueType="num">
                                      <p:cBhvr>
                                        <p:cTn id="8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2" dur="26">
                                          <p:stCondLst>
                                            <p:cond delay="650"/>
                                          </p:stCondLst>
                                        </p:cTn>
                                        <p:tgtEl>
                                          <p:spTgt spid="26"/>
                                        </p:tgtEl>
                                      </p:cBhvr>
                                      <p:to x="100000" y="60000"/>
                                    </p:animScale>
                                    <p:animScale>
                                      <p:cBhvr>
                                        <p:cTn id="93" dur="166" decel="50000">
                                          <p:stCondLst>
                                            <p:cond delay="676"/>
                                          </p:stCondLst>
                                        </p:cTn>
                                        <p:tgtEl>
                                          <p:spTgt spid="26"/>
                                        </p:tgtEl>
                                      </p:cBhvr>
                                      <p:to x="100000" y="100000"/>
                                    </p:animScale>
                                    <p:animScale>
                                      <p:cBhvr>
                                        <p:cTn id="94" dur="26">
                                          <p:stCondLst>
                                            <p:cond delay="1312"/>
                                          </p:stCondLst>
                                        </p:cTn>
                                        <p:tgtEl>
                                          <p:spTgt spid="26"/>
                                        </p:tgtEl>
                                      </p:cBhvr>
                                      <p:to x="100000" y="80000"/>
                                    </p:animScale>
                                    <p:animScale>
                                      <p:cBhvr>
                                        <p:cTn id="95" dur="166" decel="50000">
                                          <p:stCondLst>
                                            <p:cond delay="1338"/>
                                          </p:stCondLst>
                                        </p:cTn>
                                        <p:tgtEl>
                                          <p:spTgt spid="26"/>
                                        </p:tgtEl>
                                      </p:cBhvr>
                                      <p:to x="100000" y="100000"/>
                                    </p:animScale>
                                    <p:animScale>
                                      <p:cBhvr>
                                        <p:cTn id="96" dur="26">
                                          <p:stCondLst>
                                            <p:cond delay="1642"/>
                                          </p:stCondLst>
                                        </p:cTn>
                                        <p:tgtEl>
                                          <p:spTgt spid="26"/>
                                        </p:tgtEl>
                                      </p:cBhvr>
                                      <p:to x="100000" y="90000"/>
                                    </p:animScale>
                                    <p:animScale>
                                      <p:cBhvr>
                                        <p:cTn id="97" dur="166" decel="50000">
                                          <p:stCondLst>
                                            <p:cond delay="1668"/>
                                          </p:stCondLst>
                                        </p:cTn>
                                        <p:tgtEl>
                                          <p:spTgt spid="26"/>
                                        </p:tgtEl>
                                      </p:cBhvr>
                                      <p:to x="100000" y="100000"/>
                                    </p:animScale>
                                    <p:animScale>
                                      <p:cBhvr>
                                        <p:cTn id="98" dur="26">
                                          <p:stCondLst>
                                            <p:cond delay="1808"/>
                                          </p:stCondLst>
                                        </p:cTn>
                                        <p:tgtEl>
                                          <p:spTgt spid="26"/>
                                        </p:tgtEl>
                                      </p:cBhvr>
                                      <p:to x="100000" y="95000"/>
                                    </p:animScale>
                                    <p:animScale>
                                      <p:cBhvr>
                                        <p:cTn id="99" dur="166" decel="50000">
                                          <p:stCondLst>
                                            <p:cond delay="1834"/>
                                          </p:stCondLst>
                                        </p:cTn>
                                        <p:tgtEl>
                                          <p:spTgt spid="26"/>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80">
                                          <p:stCondLst>
                                            <p:cond delay="0"/>
                                          </p:stCondLst>
                                        </p:cTn>
                                        <p:tgtEl>
                                          <p:spTgt spid="28"/>
                                        </p:tgtEl>
                                      </p:cBhvr>
                                    </p:animEffect>
                                    <p:anim calcmode="lin" valueType="num">
                                      <p:cBhvr>
                                        <p:cTn id="105"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10" dur="26">
                                          <p:stCondLst>
                                            <p:cond delay="650"/>
                                          </p:stCondLst>
                                        </p:cTn>
                                        <p:tgtEl>
                                          <p:spTgt spid="28"/>
                                        </p:tgtEl>
                                      </p:cBhvr>
                                      <p:to x="100000" y="60000"/>
                                    </p:animScale>
                                    <p:animScale>
                                      <p:cBhvr>
                                        <p:cTn id="111" dur="166" decel="50000">
                                          <p:stCondLst>
                                            <p:cond delay="676"/>
                                          </p:stCondLst>
                                        </p:cTn>
                                        <p:tgtEl>
                                          <p:spTgt spid="28"/>
                                        </p:tgtEl>
                                      </p:cBhvr>
                                      <p:to x="100000" y="100000"/>
                                    </p:animScale>
                                    <p:animScale>
                                      <p:cBhvr>
                                        <p:cTn id="112" dur="26">
                                          <p:stCondLst>
                                            <p:cond delay="1312"/>
                                          </p:stCondLst>
                                        </p:cTn>
                                        <p:tgtEl>
                                          <p:spTgt spid="28"/>
                                        </p:tgtEl>
                                      </p:cBhvr>
                                      <p:to x="100000" y="80000"/>
                                    </p:animScale>
                                    <p:animScale>
                                      <p:cBhvr>
                                        <p:cTn id="113" dur="166" decel="50000">
                                          <p:stCondLst>
                                            <p:cond delay="1338"/>
                                          </p:stCondLst>
                                        </p:cTn>
                                        <p:tgtEl>
                                          <p:spTgt spid="28"/>
                                        </p:tgtEl>
                                      </p:cBhvr>
                                      <p:to x="100000" y="100000"/>
                                    </p:animScale>
                                    <p:animScale>
                                      <p:cBhvr>
                                        <p:cTn id="114" dur="26">
                                          <p:stCondLst>
                                            <p:cond delay="1642"/>
                                          </p:stCondLst>
                                        </p:cTn>
                                        <p:tgtEl>
                                          <p:spTgt spid="28"/>
                                        </p:tgtEl>
                                      </p:cBhvr>
                                      <p:to x="100000" y="90000"/>
                                    </p:animScale>
                                    <p:animScale>
                                      <p:cBhvr>
                                        <p:cTn id="115" dur="166" decel="50000">
                                          <p:stCondLst>
                                            <p:cond delay="1668"/>
                                          </p:stCondLst>
                                        </p:cTn>
                                        <p:tgtEl>
                                          <p:spTgt spid="28"/>
                                        </p:tgtEl>
                                      </p:cBhvr>
                                      <p:to x="100000" y="100000"/>
                                    </p:animScale>
                                    <p:animScale>
                                      <p:cBhvr>
                                        <p:cTn id="116" dur="26">
                                          <p:stCondLst>
                                            <p:cond delay="1808"/>
                                          </p:stCondLst>
                                        </p:cTn>
                                        <p:tgtEl>
                                          <p:spTgt spid="28"/>
                                        </p:tgtEl>
                                      </p:cBhvr>
                                      <p:to x="100000" y="95000"/>
                                    </p:animScale>
                                    <p:animScale>
                                      <p:cBhvr>
                                        <p:cTn id="117" dur="166" decel="50000">
                                          <p:stCondLst>
                                            <p:cond delay="1834"/>
                                          </p:stCondLst>
                                        </p:cTn>
                                        <p:tgtEl>
                                          <p:spTgt spid="28"/>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0" grpId="0" animBg="1"/>
      <p:bldP spid="21" grpId="0" animBg="1"/>
      <p:bldP spid="4" grpId="0" animBg="1"/>
      <p:bldP spid="18" grpId="0" animBg="1"/>
      <p:bldP spid="25" grpId="0" animBg="1"/>
      <p:bldP spid="26" grpId="0" animBg="1"/>
      <p:bldP spid="28"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3138" y="1873126"/>
            <a:ext cx="10515600" cy="4351338"/>
          </a:xfrm>
        </p:spPr>
        <p:txBody>
          <a:bodyPr/>
          <a:lstStyle/>
          <a:p>
            <a:endParaRPr lang="en-GB"/>
          </a:p>
        </p:txBody>
      </p:sp>
      <p:pic>
        <p:nvPicPr>
          <p:cNvPr id="4" name="Picture 3"/>
          <p:cNvPicPr>
            <a:picLocks noChangeAspect="1"/>
          </p:cNvPicPr>
          <p:nvPr/>
        </p:nvPicPr>
        <p:blipFill>
          <a:blip r:embed="rId2"/>
          <a:stretch>
            <a:fillRect/>
          </a:stretch>
        </p:blipFill>
        <p:spPr>
          <a:xfrm>
            <a:off x="983581" y="0"/>
            <a:ext cx="8898356" cy="7118685"/>
          </a:xfrm>
          <a:prstGeom prst="rect">
            <a:avLst/>
          </a:prstGeom>
        </p:spPr>
      </p:pic>
      <p:sp>
        <p:nvSpPr>
          <p:cNvPr id="5" name="Rectangle 4"/>
          <p:cNvSpPr/>
          <p:nvPr/>
        </p:nvSpPr>
        <p:spPr>
          <a:xfrm>
            <a:off x="6794009" y="1206987"/>
            <a:ext cx="2774927" cy="369332"/>
          </a:xfrm>
          <a:prstGeom prst="rect">
            <a:avLst/>
          </a:prstGeom>
        </p:spPr>
        <p:txBody>
          <a:bodyPr wrap="none">
            <a:spAutoFit/>
          </a:bodyPr>
          <a:lstStyle/>
          <a:p>
            <a:r>
              <a:rPr lang="en-GB">
                <a:hlinkClick r:id="rId3"/>
              </a:rPr>
              <a:t>https://getadapt.co.uk/plus</a:t>
            </a:r>
            <a:endParaRPr lang="en-GB"/>
          </a:p>
        </p:txBody>
      </p:sp>
    </p:spTree>
    <p:extLst>
      <p:ext uri="{BB962C8B-B14F-4D97-AF65-F5344CB8AC3E}">
        <p14:creationId xmlns:p14="http://schemas.microsoft.com/office/powerpoint/2010/main" val="1828948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6006"/>
          <a:stretch/>
        </p:blipFill>
        <p:spPr>
          <a:xfrm>
            <a:off x="1058780" y="0"/>
            <a:ext cx="10122568" cy="6801853"/>
          </a:xfrm>
          <a:prstGeom prst="rect">
            <a:avLst/>
          </a:prstGeom>
        </p:spPr>
      </p:pic>
      <p:sp>
        <p:nvSpPr>
          <p:cNvPr id="3" name="TextBox 2"/>
          <p:cNvSpPr txBox="1"/>
          <p:nvPr/>
        </p:nvSpPr>
        <p:spPr>
          <a:xfrm>
            <a:off x="8694821" y="1155032"/>
            <a:ext cx="3497179" cy="646331"/>
          </a:xfrm>
          <a:prstGeom prst="rect">
            <a:avLst/>
          </a:prstGeom>
          <a:noFill/>
        </p:spPr>
        <p:txBody>
          <a:bodyPr wrap="square" rtlCol="0">
            <a:spAutoFit/>
          </a:bodyPr>
          <a:lstStyle/>
          <a:p>
            <a:r>
              <a:rPr lang="en-GB">
                <a:hlinkClick r:id="rId3"/>
              </a:rPr>
              <a:t>https://www.remnote.com</a:t>
            </a:r>
            <a:endParaRPr lang="en-GB"/>
          </a:p>
          <a:p>
            <a:endParaRPr lang="en-GB"/>
          </a:p>
        </p:txBody>
      </p:sp>
      <p:sp>
        <p:nvSpPr>
          <p:cNvPr id="4" name="TextBox 3">
            <a:extLst>
              <a:ext uri="{FF2B5EF4-FFF2-40B4-BE49-F238E27FC236}">
                <a16:creationId xmlns:a16="http://schemas.microsoft.com/office/drawing/2014/main" id="{557CC7FB-5C77-20A3-7537-E474305EEBDE}"/>
              </a:ext>
            </a:extLst>
          </p:cNvPr>
          <p:cNvSpPr txBox="1"/>
          <p:nvPr/>
        </p:nvSpPr>
        <p:spPr>
          <a:xfrm>
            <a:off x="919655" y="5938345"/>
            <a:ext cx="36392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4"/>
              </a:rPr>
              <a:t>Ziebeckjasmine@gmail.com</a:t>
            </a:r>
            <a:endParaRPr lang="en-US">
              <a:cs typeface="Calibri"/>
            </a:endParaRPr>
          </a:p>
          <a:p>
            <a:pPr algn="l"/>
            <a:r>
              <a:rPr lang="en-US">
                <a:cs typeface="Calibri"/>
              </a:rPr>
              <a:t>Jasmine08</a:t>
            </a:r>
          </a:p>
          <a:p>
            <a:endParaRPr lang="en-US">
              <a:cs typeface="Calibri"/>
            </a:endParaRPr>
          </a:p>
        </p:txBody>
      </p:sp>
    </p:spTree>
    <p:extLst>
      <p:ext uri="{BB962C8B-B14F-4D97-AF65-F5344CB8AC3E}">
        <p14:creationId xmlns:p14="http://schemas.microsoft.com/office/powerpoint/2010/main" val="3118910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7058E-283B-4975-9A7C-56651D2E13B2}"/>
              </a:ext>
            </a:extLst>
          </p:cNvPr>
          <p:cNvPicPr>
            <a:picLocks noChangeAspect="1"/>
          </p:cNvPicPr>
          <p:nvPr/>
        </p:nvPicPr>
        <p:blipFill rotWithShape="1">
          <a:blip r:embed="rId2"/>
          <a:srcRect l="21579" t="22924" r="21316" b="9240"/>
          <a:stretch/>
        </p:blipFill>
        <p:spPr>
          <a:xfrm>
            <a:off x="590239" y="208548"/>
            <a:ext cx="9651150" cy="6448926"/>
          </a:xfrm>
          <a:prstGeom prst="rect">
            <a:avLst/>
          </a:prstGeom>
        </p:spPr>
      </p:pic>
      <p:pic>
        <p:nvPicPr>
          <p:cNvPr id="5" name="Picture 4">
            <a:extLst>
              <a:ext uri="{FF2B5EF4-FFF2-40B4-BE49-F238E27FC236}">
                <a16:creationId xmlns:a16="http://schemas.microsoft.com/office/drawing/2014/main" id="{4E785E30-5CAB-49F8-9234-05319E58302B}"/>
              </a:ext>
            </a:extLst>
          </p:cNvPr>
          <p:cNvPicPr>
            <a:picLocks noChangeAspect="1"/>
          </p:cNvPicPr>
          <p:nvPr/>
        </p:nvPicPr>
        <p:blipFill rotWithShape="1">
          <a:blip r:embed="rId3"/>
          <a:srcRect l="27500" t="10963" r="29333" b="9926"/>
          <a:stretch/>
        </p:blipFill>
        <p:spPr>
          <a:xfrm>
            <a:off x="5618480" y="0"/>
            <a:ext cx="6400800" cy="6598508"/>
          </a:xfrm>
          <a:prstGeom prst="rect">
            <a:avLst/>
          </a:prstGeom>
        </p:spPr>
      </p:pic>
      <p:pic>
        <p:nvPicPr>
          <p:cNvPr id="7" name="Picture 6">
            <a:extLst>
              <a:ext uri="{FF2B5EF4-FFF2-40B4-BE49-F238E27FC236}">
                <a16:creationId xmlns:a16="http://schemas.microsoft.com/office/drawing/2014/main" id="{91C12AC9-D909-44C6-A1E0-A994DE53C174}"/>
              </a:ext>
            </a:extLst>
          </p:cNvPr>
          <p:cNvPicPr>
            <a:picLocks noChangeAspect="1"/>
          </p:cNvPicPr>
          <p:nvPr/>
        </p:nvPicPr>
        <p:blipFill rotWithShape="1">
          <a:blip r:embed="rId4"/>
          <a:srcRect l="26666" t="26815" r="25917" b="12296"/>
          <a:stretch/>
        </p:blipFill>
        <p:spPr>
          <a:xfrm>
            <a:off x="3251200" y="1838960"/>
            <a:ext cx="5781040" cy="4175760"/>
          </a:xfrm>
          <a:prstGeom prst="rect">
            <a:avLst/>
          </a:prstGeom>
        </p:spPr>
      </p:pic>
      <p:sp>
        <p:nvSpPr>
          <p:cNvPr id="8" name="Rectangle 7">
            <a:extLst>
              <a:ext uri="{FF2B5EF4-FFF2-40B4-BE49-F238E27FC236}">
                <a16:creationId xmlns:a16="http://schemas.microsoft.com/office/drawing/2014/main" id="{B3E84901-6705-47B7-B810-EB66B98C03C1}"/>
              </a:ext>
            </a:extLst>
          </p:cNvPr>
          <p:cNvSpPr/>
          <p:nvPr/>
        </p:nvSpPr>
        <p:spPr>
          <a:xfrm>
            <a:off x="254000" y="4705350"/>
            <a:ext cx="2590800" cy="1223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Geography</a:t>
            </a:r>
          </a:p>
        </p:txBody>
      </p:sp>
      <p:sp>
        <p:nvSpPr>
          <p:cNvPr id="9" name="Rectangle 8">
            <a:extLst>
              <a:ext uri="{FF2B5EF4-FFF2-40B4-BE49-F238E27FC236}">
                <a16:creationId xmlns:a16="http://schemas.microsoft.com/office/drawing/2014/main" id="{268548CD-54E0-4B12-ADE5-206E768851D3}"/>
              </a:ext>
            </a:extLst>
          </p:cNvPr>
          <p:cNvSpPr/>
          <p:nvPr/>
        </p:nvSpPr>
        <p:spPr>
          <a:xfrm>
            <a:off x="5618480" y="6453689"/>
            <a:ext cx="4970781" cy="1957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15000"/>
              </a:lnSpc>
              <a:spcBef>
                <a:spcPts val="0"/>
              </a:spcBef>
              <a:spcAft>
                <a:spcPts val="1000"/>
              </a:spcAft>
              <a:buClrTx/>
              <a:buSzTx/>
              <a:buFontTx/>
              <a:buNone/>
              <a:tabLst/>
              <a:defRPr/>
            </a:pPr>
            <a:r>
              <a:rPr kumimoji="0" lang="en-GB" sz="900" b="0" i="0" u="sng" strike="noStrike" kern="1200" cap="none" spc="0" normalizeH="0" baseline="0" noProof="0">
                <a:ln>
                  <a:noFill/>
                </a:ln>
                <a:solidFill>
                  <a:srgbClr val="0000FF"/>
                </a:solidFill>
                <a:effectLst/>
                <a:uLnTx/>
                <a:uFillTx/>
                <a:latin typeface="Calibri" panose="020F0502020204030204" pitchFamily="34" charset="0"/>
                <a:ea typeface="Calibri" panose="020F0502020204030204" pitchFamily="34" charset="0"/>
                <a:cs typeface="HelveticaNeueLTStd-Roman"/>
                <a:hlinkClick r:id="rId5"/>
              </a:rPr>
              <a:t>https://www.bbc.co.uk/bitesize/guides/zpnq6fr/revision/3</a:t>
            </a:r>
            <a:r>
              <a:rPr kumimoji="0" lang="en-GB"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HelveticaNeueLTStd-Roman"/>
              </a:rPr>
              <a:t> </a:t>
            </a:r>
            <a:endParaRPr kumimoji="0" lang="en-GB" sz="9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19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37D9F7DF-BEAF-797A-1F67-93293C8007B8}"/>
              </a:ext>
            </a:extLst>
          </p:cNvPr>
          <p:cNvPicPr>
            <a:picLocks noGrp="1" noChangeAspect="1"/>
          </p:cNvPicPr>
          <p:nvPr>
            <p:ph idx="1"/>
          </p:nvPr>
        </p:nvPicPr>
        <p:blipFill>
          <a:blip r:embed="rId2"/>
          <a:stretch>
            <a:fillRect/>
          </a:stretch>
        </p:blipFill>
        <p:spPr>
          <a:xfrm>
            <a:off x="-441542" y="765629"/>
            <a:ext cx="13278804" cy="4975159"/>
          </a:xfrm>
        </p:spPr>
      </p:pic>
    </p:spTree>
    <p:extLst>
      <p:ext uri="{BB962C8B-B14F-4D97-AF65-F5344CB8AC3E}">
        <p14:creationId xmlns:p14="http://schemas.microsoft.com/office/powerpoint/2010/main" val="417382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04" y="63970"/>
            <a:ext cx="3658819" cy="365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5427" y="708283"/>
            <a:ext cx="5395470" cy="539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2101" y="4288156"/>
            <a:ext cx="7464056" cy="1323439"/>
          </a:xfrm>
          <a:prstGeom prst="rect">
            <a:avLst/>
          </a:prstGeom>
          <a:noFill/>
        </p:spPr>
        <p:txBody>
          <a:bodyPr wrap="square" rtlCol="0">
            <a:spAutoFit/>
          </a:bodyPr>
          <a:lstStyle/>
          <a:p>
            <a:r>
              <a:rPr lang="en-GB" sz="4000" b="1">
                <a:solidFill>
                  <a:prstClr val="black"/>
                </a:solidFill>
              </a:rPr>
              <a:t>How many brain cells did each of these two people have?</a:t>
            </a:r>
          </a:p>
        </p:txBody>
      </p:sp>
    </p:spTree>
    <p:extLst>
      <p:ext uri="{BB962C8B-B14F-4D97-AF65-F5344CB8AC3E}">
        <p14:creationId xmlns:p14="http://schemas.microsoft.com/office/powerpoint/2010/main" val="29422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60000"/>
              <a:lumOff val="40000"/>
            </a:schemeClr>
          </a:solidFill>
        </p:spPr>
        <p:txBody>
          <a:bodyPr>
            <a:normAutofit/>
          </a:bodyPr>
          <a:lstStyle/>
          <a:p>
            <a:pPr algn="ctr"/>
            <a:r>
              <a:rPr lang="en-GB" sz="5400"/>
              <a:t>The biggest contributors to success:</a:t>
            </a:r>
          </a:p>
        </p:txBody>
      </p:sp>
      <p:sp>
        <p:nvSpPr>
          <p:cNvPr id="3" name="Content Placeholder 2"/>
          <p:cNvSpPr>
            <a:spLocks noGrp="1"/>
          </p:cNvSpPr>
          <p:nvPr>
            <p:ph idx="1"/>
          </p:nvPr>
        </p:nvSpPr>
        <p:spPr>
          <a:xfrm>
            <a:off x="328246" y="1825624"/>
            <a:ext cx="11025554" cy="4833084"/>
          </a:xfrm>
        </p:spPr>
        <p:txBody>
          <a:bodyPr>
            <a:normAutofit/>
          </a:bodyPr>
          <a:lstStyle/>
          <a:p>
            <a:pPr marL="742950" indent="-742950">
              <a:buFont typeface="+mj-lt"/>
              <a:buAutoNum type="arabicPeriod"/>
            </a:pPr>
            <a:r>
              <a:rPr lang="en-GB" sz="4000"/>
              <a:t>Attitude to learning</a:t>
            </a:r>
          </a:p>
          <a:p>
            <a:pPr marL="742950" indent="-742950">
              <a:buFont typeface="+mj-lt"/>
              <a:buAutoNum type="arabicPeriod"/>
            </a:pPr>
            <a:endParaRPr lang="en-GB" sz="4000"/>
          </a:p>
          <a:p>
            <a:pPr marL="742950" indent="-742950">
              <a:buFont typeface="+mj-lt"/>
              <a:buAutoNum type="arabicPeriod"/>
            </a:pPr>
            <a:r>
              <a:rPr lang="en-GB" sz="4000"/>
              <a:t>Attendance</a:t>
            </a:r>
          </a:p>
          <a:p>
            <a:pPr marL="742950" indent="-742950">
              <a:buFont typeface="+mj-lt"/>
              <a:buAutoNum type="arabicPeriod"/>
            </a:pPr>
            <a:endParaRPr lang="en-GB" sz="4000"/>
          </a:p>
          <a:p>
            <a:pPr marL="742950" indent="-742950">
              <a:buFont typeface="+mj-lt"/>
              <a:buAutoNum type="arabicPeriod"/>
            </a:pPr>
            <a:r>
              <a:rPr lang="en-GB" sz="4000"/>
              <a:t>A Growth Mind Set</a:t>
            </a:r>
          </a:p>
          <a:p>
            <a:pPr marL="742950" indent="-742950">
              <a:buFont typeface="+mj-lt"/>
              <a:buAutoNum type="arabicPeriod"/>
            </a:pPr>
            <a:endParaRPr lang="en-GB" sz="4000"/>
          </a:p>
          <a:p>
            <a:pPr marL="742950" indent="-742950">
              <a:buFont typeface="+mj-lt"/>
              <a:buAutoNum type="arabicPeriod"/>
            </a:pPr>
            <a:r>
              <a:rPr lang="en-GB" sz="4000"/>
              <a:t>Independent study</a:t>
            </a:r>
          </a:p>
          <a:p>
            <a:endParaRPr lang="en-GB" sz="3600"/>
          </a:p>
        </p:txBody>
      </p:sp>
    </p:spTree>
    <p:extLst>
      <p:ext uri="{BB962C8B-B14F-4D97-AF65-F5344CB8AC3E}">
        <p14:creationId xmlns:p14="http://schemas.microsoft.com/office/powerpoint/2010/main" val="187816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do i want to succ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637" y="90152"/>
            <a:ext cx="9753600" cy="863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7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5242"/>
          </a:xfrm>
          <a:solidFill>
            <a:schemeClr val="accent2">
              <a:lumMod val="20000"/>
              <a:lumOff val="80000"/>
            </a:schemeClr>
          </a:solidFill>
        </p:spPr>
        <p:txBody>
          <a:bodyPr/>
          <a:lstStyle/>
          <a:p>
            <a:r>
              <a:rPr lang="en-GB" b="1"/>
              <a:t>What do I need to do to succeed in my exams?</a:t>
            </a:r>
          </a:p>
        </p:txBody>
      </p:sp>
      <p:sp>
        <p:nvSpPr>
          <p:cNvPr id="3" name="Content Placeholder 2"/>
          <p:cNvSpPr>
            <a:spLocks noGrp="1"/>
          </p:cNvSpPr>
          <p:nvPr>
            <p:ph idx="1"/>
          </p:nvPr>
        </p:nvSpPr>
        <p:spPr>
          <a:xfrm>
            <a:off x="401053" y="1427747"/>
            <a:ext cx="11502189" cy="5358064"/>
          </a:xfrm>
        </p:spPr>
        <p:txBody>
          <a:bodyPr>
            <a:normAutofit lnSpcReduction="10000"/>
          </a:bodyPr>
          <a:lstStyle/>
          <a:p>
            <a:r>
              <a:rPr lang="en-GB"/>
              <a:t>Know what I need to do</a:t>
            </a:r>
          </a:p>
          <a:p>
            <a:r>
              <a:rPr lang="en-GB"/>
              <a:t>Get prepared</a:t>
            </a:r>
          </a:p>
          <a:p>
            <a:r>
              <a:rPr lang="en-GB"/>
              <a:t>Work hard</a:t>
            </a:r>
          </a:p>
          <a:p>
            <a:r>
              <a:rPr lang="en-GB"/>
              <a:t>Fully focus when I am revising/in lessons</a:t>
            </a:r>
          </a:p>
          <a:p>
            <a:r>
              <a:rPr lang="en-GB"/>
              <a:t>Listen to feedback and advice</a:t>
            </a:r>
          </a:p>
          <a:p>
            <a:r>
              <a:rPr lang="en-GB"/>
              <a:t>Act on feedback and advice</a:t>
            </a:r>
          </a:p>
          <a:p>
            <a:r>
              <a:rPr lang="en-GB"/>
              <a:t>Work out what you need to get better at</a:t>
            </a:r>
          </a:p>
          <a:p>
            <a:r>
              <a:rPr lang="en-GB"/>
              <a:t>Get better at it!</a:t>
            </a:r>
          </a:p>
          <a:p>
            <a:r>
              <a:rPr lang="en-GB"/>
              <a:t>Do all of this again</a:t>
            </a:r>
          </a:p>
          <a:p>
            <a:r>
              <a:rPr lang="en-GB"/>
              <a:t>And again</a:t>
            </a:r>
          </a:p>
          <a:p>
            <a:r>
              <a:rPr lang="en-GB"/>
              <a:t>And again….</a:t>
            </a:r>
          </a:p>
          <a:p>
            <a:endParaRPr lang="en-GB"/>
          </a:p>
          <a:p>
            <a:endParaRPr lang="en-GB"/>
          </a:p>
          <a:p>
            <a:endParaRPr lang="en-GB"/>
          </a:p>
          <a:p>
            <a:endParaRPr lang="en-GB"/>
          </a:p>
        </p:txBody>
      </p:sp>
    </p:spTree>
    <p:extLst>
      <p:ext uri="{BB962C8B-B14F-4D97-AF65-F5344CB8AC3E}">
        <p14:creationId xmlns:p14="http://schemas.microsoft.com/office/powerpoint/2010/main" val="2790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down)">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 calcmode="lin" valueType="num">
                                      <p:cBhvr>
                                        <p:cTn id="1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14" dur="500"/>
                                        <p:tgtEl>
                                          <p:spTgt spid="3">
                                            <p:txEl>
                                              <p:pRg st="9" end="9"/>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2000"/>
                                        <p:tgtEl>
                                          <p:spTgt spid="3">
                                            <p:txEl>
                                              <p:pRg st="10" end="10"/>
                                            </p:txEl>
                                          </p:spTgt>
                                        </p:tgtEl>
                                      </p:cBhvr>
                                    </p:animEffect>
                                    <p:anim calcmode="lin" valueType="num">
                                      <p:cBhvr>
                                        <p:cTn id="20"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43339" y="188640"/>
          <a:ext cx="11905322" cy="6137996"/>
        </p:xfrm>
        <a:graphic>
          <a:graphicData uri="http://schemas.openxmlformats.org/drawingml/2006/table">
            <a:tbl>
              <a:tblPr firstRow="1" bandRow="1">
                <a:tableStyleId>{5940675A-B579-460E-94D1-54222C63F5DA}</a:tableStyleId>
              </a:tblPr>
              <a:tblGrid>
                <a:gridCol w="496497">
                  <a:extLst>
                    <a:ext uri="{9D8B030D-6E8A-4147-A177-3AD203B41FA5}">
                      <a16:colId xmlns:a16="http://schemas.microsoft.com/office/drawing/2014/main" val="20000"/>
                    </a:ext>
                  </a:extLst>
                </a:gridCol>
                <a:gridCol w="2383191">
                  <a:extLst>
                    <a:ext uri="{9D8B030D-6E8A-4147-A177-3AD203B41FA5}">
                      <a16:colId xmlns:a16="http://schemas.microsoft.com/office/drawing/2014/main" val="20001"/>
                    </a:ext>
                  </a:extLst>
                </a:gridCol>
                <a:gridCol w="6878773">
                  <a:extLst>
                    <a:ext uri="{9D8B030D-6E8A-4147-A177-3AD203B41FA5}">
                      <a16:colId xmlns:a16="http://schemas.microsoft.com/office/drawing/2014/main" val="20002"/>
                    </a:ext>
                  </a:extLst>
                </a:gridCol>
                <a:gridCol w="2146861">
                  <a:extLst>
                    <a:ext uri="{9D8B030D-6E8A-4147-A177-3AD203B41FA5}">
                      <a16:colId xmlns:a16="http://schemas.microsoft.com/office/drawing/2014/main" val="20003"/>
                    </a:ext>
                  </a:extLst>
                </a:gridCol>
              </a:tblGrid>
              <a:tr h="3960440">
                <a:tc>
                  <a:txBody>
                    <a:bodyPr/>
                    <a:lstStyle/>
                    <a:p>
                      <a:pPr algn="ctr"/>
                      <a:r>
                        <a:rPr lang="en-GB" sz="2400" b="1" baseline="0"/>
                        <a:t>1</a:t>
                      </a:r>
                    </a:p>
                  </a:txBody>
                  <a:tcPr marL="121920" marR="121920">
                    <a:solidFill>
                      <a:srgbClr val="00B050"/>
                    </a:solidFill>
                  </a:tcPr>
                </a:tc>
                <a:tc>
                  <a:txBody>
                    <a:bodyPr/>
                    <a:lstStyle/>
                    <a:p>
                      <a:r>
                        <a:rPr lang="en-GB" sz="2400" b="1" baseline="0"/>
                        <a:t>Fully Engaged!</a:t>
                      </a:r>
                    </a:p>
                    <a:p>
                      <a:endParaRPr lang="en-GB" sz="2400" baseline="0"/>
                    </a:p>
                  </a:txBody>
                  <a:tcPr marL="121920" marR="121920">
                    <a:solidFill>
                      <a:srgbClr val="00B050"/>
                    </a:solidFill>
                  </a:tcPr>
                </a:tc>
                <a:tc>
                  <a:txBody>
                    <a:bodyPr/>
                    <a:lstStyle/>
                    <a:p>
                      <a:pPr marL="285750" indent="-285750">
                        <a:buFont typeface="Wingdings" panose="05000000000000000000" pitchFamily="2" charset="2"/>
                        <a:buChar char="ü"/>
                      </a:pPr>
                      <a:r>
                        <a:rPr lang="en-GB" sz="1800" b="1" baseline="0"/>
                        <a:t>Has high standards and a clear desire to succeed</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b="1" baseline="0"/>
                        <a:t>Comes fully prepared to class, with the right books and equipment, on time and ready to learn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b="1" kern="1200" baseline="0">
                          <a:solidFill>
                            <a:schemeClr val="tx1"/>
                          </a:solidFill>
                          <a:latin typeface="+mn-lt"/>
                          <a:ea typeface="+mn-ea"/>
                          <a:cs typeface="+mn-cs"/>
                        </a:rPr>
                        <a:t>Takes responsibility for own learning, asking questions</a:t>
                      </a:r>
                      <a:r>
                        <a:rPr lang="en-GB" sz="1800" b="1" baseline="0"/>
                        <a:t> when unsure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b="1" baseline="0"/>
                        <a:t>Doesn’t give up in the face of difficulties, </a:t>
                      </a:r>
                      <a:r>
                        <a:rPr lang="en-GB" sz="1800" b="1" kern="1200" baseline="0">
                          <a:solidFill>
                            <a:schemeClr val="tx1"/>
                          </a:solidFill>
                          <a:latin typeface="+mn-lt"/>
                          <a:ea typeface="+mn-ea"/>
                          <a:cs typeface="+mn-cs"/>
                        </a:rPr>
                        <a:t>acts on feedback and tries not to repeat mistakes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b="1" baseline="0"/>
                        <a:t>Works well in a team &amp; promotes a good learning environment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b="1" baseline="0"/>
                        <a:t>Takes pride in work and presents it to the best of their ability</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b="1" baseline="0"/>
                        <a:t>Completes all homework &amp; gap tasks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b="1" baseline="0"/>
                        <a:t>Catches up on missed work</a:t>
                      </a:r>
                    </a:p>
                    <a:p>
                      <a:pPr marL="285750" indent="-285750">
                        <a:buFont typeface="Wingdings" panose="05000000000000000000" pitchFamily="2" charset="2"/>
                        <a:buChar char="ü"/>
                      </a:pPr>
                      <a:r>
                        <a:rPr lang="en-GB" sz="1800" b="1" baseline="0"/>
                        <a:t>Works independently to prepare for assessments</a:t>
                      </a:r>
                    </a:p>
                  </a:txBody>
                  <a:tcPr marL="121920" marR="121920">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baseline="0"/>
                        <a:t>Success and achieving targets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baseline="0"/>
                        <a:t>Praise/reward</a:t>
                      </a:r>
                    </a:p>
                    <a:p>
                      <a:endParaRPr lang="en-GB" sz="1800" b="1" baseline="0"/>
                    </a:p>
                  </a:txBody>
                  <a:tcPr marL="121920" marR="121920">
                    <a:solidFill>
                      <a:srgbClr val="00B050"/>
                    </a:solidFill>
                  </a:tcPr>
                </a:tc>
                <a:extLst>
                  <a:ext uri="{0D108BD9-81ED-4DB2-BD59-A6C34878D82A}">
                    <a16:rowId xmlns:a16="http://schemas.microsoft.com/office/drawing/2014/main" val="10000"/>
                  </a:ext>
                </a:extLst>
              </a:tr>
              <a:tr h="998584">
                <a:tc>
                  <a:txBody>
                    <a:bodyPr/>
                    <a:lstStyle/>
                    <a:p>
                      <a:pPr algn="ctr"/>
                      <a:r>
                        <a:rPr lang="en-GB" sz="2400" b="1" baseline="0"/>
                        <a:t>2</a:t>
                      </a:r>
                    </a:p>
                  </a:txBody>
                  <a:tcPr marL="121920" marR="121920">
                    <a:solidFill>
                      <a:schemeClr val="accent6">
                        <a:lumMod val="75000"/>
                      </a:schemeClr>
                    </a:solidFill>
                  </a:tcPr>
                </a:tc>
                <a:tc>
                  <a:txBody>
                    <a:bodyPr/>
                    <a:lstStyle/>
                    <a:p>
                      <a:r>
                        <a:rPr lang="en-GB" sz="2400" b="1" baseline="0"/>
                        <a:t>Mostly Engaged</a:t>
                      </a:r>
                    </a:p>
                  </a:txBody>
                  <a:tcPr marL="121920" marR="121920">
                    <a:solidFill>
                      <a:schemeClr val="accent6">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baseline="0"/>
                        <a:t>Achieves some of the above, but needs to achieve more to secure a 1</a:t>
                      </a:r>
                    </a:p>
                  </a:txBody>
                  <a:tcPr marL="121920" marR="121920">
                    <a:solidFill>
                      <a:schemeClr val="accent6">
                        <a:lumMod val="75000"/>
                      </a:schemeClr>
                    </a:solidFill>
                  </a:tcPr>
                </a:tc>
                <a:tc>
                  <a:txBody>
                    <a:bodyPr/>
                    <a:lstStyle/>
                    <a:p>
                      <a:r>
                        <a:rPr lang="en-GB" sz="1800" b="1" baseline="0"/>
                        <a:t>Learning conversation (Form Tutor)</a:t>
                      </a:r>
                    </a:p>
                  </a:txBody>
                  <a:tcPr marL="121920" marR="121920">
                    <a:solidFill>
                      <a:schemeClr val="accent6">
                        <a:lumMod val="75000"/>
                      </a:schemeClr>
                    </a:solidFill>
                  </a:tcPr>
                </a:tc>
                <a:extLst>
                  <a:ext uri="{0D108BD9-81ED-4DB2-BD59-A6C34878D82A}">
                    <a16:rowId xmlns:a16="http://schemas.microsoft.com/office/drawing/2014/main" val="10001"/>
                  </a:ext>
                </a:extLst>
              </a:tr>
              <a:tr h="1178972">
                <a:tc>
                  <a:txBody>
                    <a:bodyPr/>
                    <a:lstStyle/>
                    <a:p>
                      <a:pPr algn="ctr"/>
                      <a:r>
                        <a:rPr lang="en-GB" sz="2400" b="1" baseline="0"/>
                        <a:t>3</a:t>
                      </a:r>
                    </a:p>
                  </a:txBody>
                  <a:tcPr marL="121920" marR="121920">
                    <a:solidFill>
                      <a:srgbClr val="FF0000"/>
                    </a:solidFill>
                  </a:tcPr>
                </a:tc>
                <a:tc>
                  <a:txBody>
                    <a:bodyPr/>
                    <a:lstStyle/>
                    <a:p>
                      <a:r>
                        <a:rPr lang="en-GB" sz="2400" b="1" baseline="0"/>
                        <a:t>Behavioural Issue</a:t>
                      </a:r>
                    </a:p>
                  </a:txBody>
                  <a:tcPr marL="121920" marR="121920">
                    <a:solidFill>
                      <a:srgbClr val="FF0000"/>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baseline="0"/>
                        <a:t>Disrupting the learning of others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baseline="0"/>
                        <a:t>Disengaged from own learning</a:t>
                      </a:r>
                      <a:endParaRPr lang="en-GB" sz="2400" b="1" baseline="0"/>
                    </a:p>
                  </a:txBody>
                  <a:tcPr marL="121920" marR="121920">
                    <a:solidFill>
                      <a:srgbClr val="FF0000"/>
                    </a:solidFill>
                  </a:tcPr>
                </a:tc>
                <a:tc>
                  <a:txBody>
                    <a:bodyPr/>
                    <a:lstStyle/>
                    <a:p>
                      <a:r>
                        <a:rPr lang="en-GB" sz="1800" b="1" baseline="0" err="1"/>
                        <a:t>HoH</a:t>
                      </a:r>
                      <a:r>
                        <a:rPr lang="en-GB" sz="1800" b="1" baseline="0"/>
                        <a:t> involved</a:t>
                      </a:r>
                    </a:p>
                  </a:txBody>
                  <a:tcPr marL="121920" marR="121920">
                    <a:solidFill>
                      <a:srgbClr val="FF0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725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C065D8C6F95648B903A0A9E7896F0D" ma:contentTypeVersion="13" ma:contentTypeDescription="Create a new document." ma:contentTypeScope="" ma:versionID="014a5a8df8a0d3b372ee8de1e8e6f619">
  <xsd:schema xmlns:xsd="http://www.w3.org/2001/XMLSchema" xmlns:xs="http://www.w3.org/2001/XMLSchema" xmlns:p="http://schemas.microsoft.com/office/2006/metadata/properties" xmlns:ns3="eb4057c2-1955-49c4-9f5b-f0d7db43ca10" xmlns:ns4="0aced35e-6d73-431a-bd11-b6de8479b414" targetNamespace="http://schemas.microsoft.com/office/2006/metadata/properties" ma:root="true" ma:fieldsID="c0bb6d5ff1592fdb8f994c4a1eefb8ca" ns3:_="" ns4:_="">
    <xsd:import namespace="eb4057c2-1955-49c4-9f5b-f0d7db43ca10"/>
    <xsd:import namespace="0aced35e-6d73-431a-bd11-b6de8479b4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057c2-1955-49c4-9f5b-f0d7db43c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ced35e-6d73-431a-bd11-b6de8479b41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789F81-CCD8-4113-B70B-D42734300B73}">
  <ds:schemaRefs>
    <ds:schemaRef ds:uri="http://schemas.microsoft.com/sharepoint/v3/contenttype/forms"/>
  </ds:schemaRefs>
</ds:datastoreItem>
</file>

<file path=customXml/itemProps2.xml><?xml version="1.0" encoding="utf-8"?>
<ds:datastoreItem xmlns:ds="http://schemas.openxmlformats.org/officeDocument/2006/customXml" ds:itemID="{32D471AC-F221-4325-9AEE-052BE8113EB1}">
  <ds:schemaRefs>
    <ds:schemaRef ds:uri="http://purl.org/dc/elements/1.1/"/>
    <ds:schemaRef ds:uri="http://schemas.microsoft.com/office/2006/metadata/properties"/>
    <ds:schemaRef ds:uri="eb4057c2-1955-49c4-9f5b-f0d7db43ca1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aced35e-6d73-431a-bd11-b6de8479b414"/>
    <ds:schemaRef ds:uri="http://www.w3.org/XML/1998/namespace"/>
    <ds:schemaRef ds:uri="http://purl.org/dc/dcmitype/"/>
  </ds:schemaRefs>
</ds:datastoreItem>
</file>

<file path=customXml/itemProps3.xml><?xml version="1.0" encoding="utf-8"?>
<ds:datastoreItem xmlns:ds="http://schemas.openxmlformats.org/officeDocument/2006/customXml" ds:itemID="{487DEA89-7488-4CBF-AAD3-1BF934D2CA17}">
  <ds:schemaRefs>
    <ds:schemaRef ds:uri="0aced35e-6d73-431a-bd11-b6de8479b414"/>
    <ds:schemaRef ds:uri="eb4057c2-1955-49c4-9f5b-f0d7db43ca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TotalTime>
  <Words>2543</Words>
  <Application>Microsoft Office PowerPoint</Application>
  <PresentationFormat>Widescreen</PresentationFormat>
  <Paragraphs>487</Paragraphs>
  <Slides>49</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Calibri Light</vt:lpstr>
      <vt:lpstr>HelveticaNeueLTStd-Roman</vt:lpstr>
      <vt:lpstr>Times New Roman</vt:lpstr>
      <vt:lpstr>Wingdings</vt:lpstr>
      <vt:lpstr>Office Theme</vt:lpstr>
      <vt:lpstr>1_Office Theme</vt:lpstr>
      <vt:lpstr>“Learning together, shaping the future”</vt:lpstr>
      <vt:lpstr>PowerPoint Presentation</vt:lpstr>
      <vt:lpstr>PowerPoint Presentation</vt:lpstr>
      <vt:lpstr>PowerPoint Presentation</vt:lpstr>
      <vt:lpstr>PowerPoint Presentation</vt:lpstr>
      <vt:lpstr>The biggest contributors to success:</vt:lpstr>
      <vt:lpstr>PowerPoint Presentation</vt:lpstr>
      <vt:lpstr>What do I need to do to succeed in my exams?</vt:lpstr>
      <vt:lpstr>PowerPoint Presentation</vt:lpstr>
      <vt:lpstr>PowerPoint Presentation</vt:lpstr>
      <vt:lpstr>PowerPoint Presentation</vt:lpstr>
      <vt:lpstr>What do these sports people have in common?</vt:lpstr>
      <vt:lpstr>The Process…</vt:lpstr>
      <vt:lpstr>PowerPoint Presentation</vt:lpstr>
      <vt:lpstr>PowerPoint Presentation</vt:lpstr>
      <vt:lpstr>PowerPoint Presentation</vt:lpstr>
      <vt:lpstr>PowerPoint Presentation</vt:lpstr>
      <vt:lpstr>2. Attendance</vt:lpstr>
      <vt:lpstr>PowerPoint Presentation</vt:lpstr>
      <vt:lpstr>3. A Growth Mind Set</vt:lpstr>
      <vt:lpstr>PowerPoint Presentation</vt:lpstr>
      <vt:lpstr>PowerPoint Presentation</vt:lpstr>
      <vt:lpstr>Independent Study</vt:lpstr>
      <vt:lpstr>Exams are stressful, but what creates stress and how can we reduce it?</vt:lpstr>
      <vt:lpstr>PowerPoint Presentation</vt:lpstr>
      <vt:lpstr>PowerPoint Presentation</vt:lpstr>
      <vt:lpstr>The time line to your first exam on Monday  10th May 2021</vt:lpstr>
      <vt:lpstr>The time line…</vt:lpstr>
      <vt:lpstr>The time line…</vt:lpstr>
      <vt:lpstr>Staying Motivated!!!  </vt:lpstr>
      <vt:lpstr>Independent Study</vt:lpstr>
      <vt:lpstr>Independent Study</vt:lpstr>
      <vt:lpstr>Cornell Notes</vt:lpstr>
      <vt:lpstr>Flash Cards</vt:lpstr>
      <vt:lpstr>PowerPoint Presentation</vt:lpstr>
      <vt:lpstr>Summary</vt:lpstr>
      <vt:lpstr>Retrieval Practice</vt:lpstr>
      <vt:lpstr>2.1 Retrieval Practice – back of your books in silence</vt:lpstr>
      <vt:lpstr>PowerPoint Presentation</vt:lpstr>
      <vt:lpstr>Further Online resources</vt:lpstr>
      <vt:lpstr>What else can I do as a parent?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Hall Green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16 Evening Tuesday 10th October 2017  All year 11 pupils and families welcome.  Starts at 5.30pm  Meet a wide range of sixth forms, colleges, school sixth forms and apprenticeship providers from the West Midlands.   Collect prospectuses and find out about the courses offered, success rates, facilities and what they require from you (grades, attendance).</dc:title>
  <dc:creator>mho</dc:creator>
  <cp:lastModifiedBy>Mr M Hosfield</cp:lastModifiedBy>
  <cp:revision>4</cp:revision>
  <cp:lastPrinted>2021-11-17T13:07:43Z</cp:lastPrinted>
  <dcterms:created xsi:type="dcterms:W3CDTF">2017-09-13T14:19:30Z</dcterms:created>
  <dcterms:modified xsi:type="dcterms:W3CDTF">2022-11-30T07:54:27Z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0x01010008C065D8C6F95648B903A0A9E7896F0D</vt:lpwstr>
  </property>
</Properties>
</file>