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7" r:id="rId8"/>
    <p:sldId id="265" r:id="rId9"/>
    <p:sldId id="266" r:id="rId10"/>
    <p:sldId id="259" r:id="rId11"/>
    <p:sldId id="260" r:id="rId12"/>
    <p:sldId id="264" r:id="rId13"/>
    <p:sldId id="26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3" autoAdjust="0"/>
    <p:restoredTop sz="94660"/>
  </p:normalViewPr>
  <p:slideViewPr>
    <p:cSldViewPr snapToGrid="0">
      <p:cViewPr varScale="1">
        <p:scale>
          <a:sx n="76" d="100"/>
          <a:sy n="76" d="100"/>
        </p:scale>
        <p:origin x="132"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0E2043-3204-4DF0-9A54-D09F34FCDE84}"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63558-F1C7-49F0-B327-89E31F8DB533}" type="slidenum">
              <a:rPr lang="en-GB" smtClean="0"/>
              <a:t>‹#›</a:t>
            </a:fld>
            <a:endParaRPr lang="en-GB"/>
          </a:p>
        </p:txBody>
      </p:sp>
    </p:spTree>
    <p:extLst>
      <p:ext uri="{BB962C8B-B14F-4D97-AF65-F5344CB8AC3E}">
        <p14:creationId xmlns:p14="http://schemas.microsoft.com/office/powerpoint/2010/main" val="183197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0E2043-3204-4DF0-9A54-D09F34FCDE84}"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63558-F1C7-49F0-B327-89E31F8DB533}" type="slidenum">
              <a:rPr lang="en-GB" smtClean="0"/>
              <a:t>‹#›</a:t>
            </a:fld>
            <a:endParaRPr lang="en-GB"/>
          </a:p>
        </p:txBody>
      </p:sp>
    </p:spTree>
    <p:extLst>
      <p:ext uri="{BB962C8B-B14F-4D97-AF65-F5344CB8AC3E}">
        <p14:creationId xmlns:p14="http://schemas.microsoft.com/office/powerpoint/2010/main" val="175582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0E2043-3204-4DF0-9A54-D09F34FCDE84}"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63558-F1C7-49F0-B327-89E31F8DB533}" type="slidenum">
              <a:rPr lang="en-GB" smtClean="0"/>
              <a:t>‹#›</a:t>
            </a:fld>
            <a:endParaRPr lang="en-GB"/>
          </a:p>
        </p:txBody>
      </p:sp>
    </p:spTree>
    <p:extLst>
      <p:ext uri="{BB962C8B-B14F-4D97-AF65-F5344CB8AC3E}">
        <p14:creationId xmlns:p14="http://schemas.microsoft.com/office/powerpoint/2010/main" val="32917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0E2043-3204-4DF0-9A54-D09F34FCDE84}"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63558-F1C7-49F0-B327-89E31F8DB533}" type="slidenum">
              <a:rPr lang="en-GB" smtClean="0"/>
              <a:t>‹#›</a:t>
            </a:fld>
            <a:endParaRPr lang="en-GB"/>
          </a:p>
        </p:txBody>
      </p:sp>
    </p:spTree>
    <p:extLst>
      <p:ext uri="{BB962C8B-B14F-4D97-AF65-F5344CB8AC3E}">
        <p14:creationId xmlns:p14="http://schemas.microsoft.com/office/powerpoint/2010/main" val="141270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0E2043-3204-4DF0-9A54-D09F34FCDE84}"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63558-F1C7-49F0-B327-89E31F8DB533}" type="slidenum">
              <a:rPr lang="en-GB" smtClean="0"/>
              <a:t>‹#›</a:t>
            </a:fld>
            <a:endParaRPr lang="en-GB"/>
          </a:p>
        </p:txBody>
      </p:sp>
    </p:spTree>
    <p:extLst>
      <p:ext uri="{BB962C8B-B14F-4D97-AF65-F5344CB8AC3E}">
        <p14:creationId xmlns:p14="http://schemas.microsoft.com/office/powerpoint/2010/main" val="302649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0E2043-3204-4DF0-9A54-D09F34FCDE84}" type="datetimeFigureOut">
              <a:rPr lang="en-GB" smtClean="0"/>
              <a:t>04/05/2023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63558-F1C7-49F0-B327-89E31F8DB533}" type="slidenum">
              <a:rPr lang="en-GB" smtClean="0"/>
              <a:t>‹#›</a:t>
            </a:fld>
            <a:endParaRPr lang="en-GB"/>
          </a:p>
        </p:txBody>
      </p:sp>
    </p:spTree>
    <p:extLst>
      <p:ext uri="{BB962C8B-B14F-4D97-AF65-F5344CB8AC3E}">
        <p14:creationId xmlns:p14="http://schemas.microsoft.com/office/powerpoint/2010/main" val="121640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0E2043-3204-4DF0-9A54-D09F34FCDE84}" type="datetimeFigureOut">
              <a:rPr lang="en-GB" smtClean="0"/>
              <a:t>04/05/2023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B63558-F1C7-49F0-B327-89E31F8DB533}" type="slidenum">
              <a:rPr lang="en-GB" smtClean="0"/>
              <a:t>‹#›</a:t>
            </a:fld>
            <a:endParaRPr lang="en-GB"/>
          </a:p>
        </p:txBody>
      </p:sp>
    </p:spTree>
    <p:extLst>
      <p:ext uri="{BB962C8B-B14F-4D97-AF65-F5344CB8AC3E}">
        <p14:creationId xmlns:p14="http://schemas.microsoft.com/office/powerpoint/2010/main" val="49864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0E2043-3204-4DF0-9A54-D09F34FCDE84}" type="datetimeFigureOut">
              <a:rPr lang="en-GB" smtClean="0"/>
              <a:t>04/05/2023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B63558-F1C7-49F0-B327-89E31F8DB533}" type="slidenum">
              <a:rPr lang="en-GB" smtClean="0"/>
              <a:t>‹#›</a:t>
            </a:fld>
            <a:endParaRPr lang="en-GB"/>
          </a:p>
        </p:txBody>
      </p:sp>
    </p:spTree>
    <p:extLst>
      <p:ext uri="{BB962C8B-B14F-4D97-AF65-F5344CB8AC3E}">
        <p14:creationId xmlns:p14="http://schemas.microsoft.com/office/powerpoint/2010/main" val="71671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E2043-3204-4DF0-9A54-D09F34FCDE84}" type="datetimeFigureOut">
              <a:rPr lang="en-GB" smtClean="0"/>
              <a:t>04/05/2023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B63558-F1C7-49F0-B327-89E31F8DB533}" type="slidenum">
              <a:rPr lang="en-GB" smtClean="0"/>
              <a:t>‹#›</a:t>
            </a:fld>
            <a:endParaRPr lang="en-GB"/>
          </a:p>
        </p:txBody>
      </p:sp>
    </p:spTree>
    <p:extLst>
      <p:ext uri="{BB962C8B-B14F-4D97-AF65-F5344CB8AC3E}">
        <p14:creationId xmlns:p14="http://schemas.microsoft.com/office/powerpoint/2010/main" val="136277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0E2043-3204-4DF0-9A54-D09F34FCDE84}" type="datetimeFigureOut">
              <a:rPr lang="en-GB" smtClean="0"/>
              <a:t>04/05/2023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63558-F1C7-49F0-B327-89E31F8DB533}" type="slidenum">
              <a:rPr lang="en-GB" smtClean="0"/>
              <a:t>‹#›</a:t>
            </a:fld>
            <a:endParaRPr lang="en-GB"/>
          </a:p>
        </p:txBody>
      </p:sp>
    </p:spTree>
    <p:extLst>
      <p:ext uri="{BB962C8B-B14F-4D97-AF65-F5344CB8AC3E}">
        <p14:creationId xmlns:p14="http://schemas.microsoft.com/office/powerpoint/2010/main" val="127048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0E2043-3204-4DF0-9A54-D09F34FCDE84}" type="datetimeFigureOut">
              <a:rPr lang="en-GB" smtClean="0"/>
              <a:t>04/05/2023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63558-F1C7-49F0-B327-89E31F8DB533}" type="slidenum">
              <a:rPr lang="en-GB" smtClean="0"/>
              <a:t>‹#›</a:t>
            </a:fld>
            <a:endParaRPr lang="en-GB"/>
          </a:p>
        </p:txBody>
      </p:sp>
    </p:spTree>
    <p:extLst>
      <p:ext uri="{BB962C8B-B14F-4D97-AF65-F5344CB8AC3E}">
        <p14:creationId xmlns:p14="http://schemas.microsoft.com/office/powerpoint/2010/main" val="80088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E2043-3204-4DF0-9A54-D09F34FCDE84}" type="datetimeFigureOut">
              <a:rPr lang="en-GB" smtClean="0"/>
              <a:t>04/05/2023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63558-F1C7-49F0-B327-89E31F8DB533}" type="slidenum">
              <a:rPr lang="en-GB" smtClean="0"/>
              <a:t>‹#›</a:t>
            </a:fld>
            <a:endParaRPr lang="en-GB"/>
          </a:p>
        </p:txBody>
      </p:sp>
    </p:spTree>
    <p:extLst>
      <p:ext uri="{BB962C8B-B14F-4D97-AF65-F5344CB8AC3E}">
        <p14:creationId xmlns:p14="http://schemas.microsoft.com/office/powerpoint/2010/main" val="4089190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hyperlink" Target="https://qualifications.pearson.com/content/dam/pdf/GCSE/Business/2017/teaching-and-learning-materials/gcse-business-theme-2-knowledge-retrieval-revision-resources-editable-2021.zip" TargetMode="External"/><Relationship Id="rId4" Type="http://schemas.openxmlformats.org/officeDocument/2006/relationships/hyperlink" Target="https://qualifications.pearson.com/content/dam/pdf/GCSE/Business/2017/teaching-and-learning-materials/gcse-business-theme-1-knowledge-retrieval-revision-resources-editable-2021.zip"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hyperlink" Target="file:///\\hallgreen.sharepoint.com@SSL\DavWWWRoot\sites\studentcommon\shared%20documents\Business\Course%20Specification\Unit%202%20Spec%20for%20pupils.pdf" TargetMode="External"/><Relationship Id="rId4" Type="http://schemas.openxmlformats.org/officeDocument/2006/relationships/hyperlink" Target="file:///\\hallgreen.sharepoint.com@SSL\DavWWWRoot\sites\studentcommon\shared%20documents\Business\Course%20Specification\Unit%201%20spec%20for%20pupils.pdf"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59820" y="1122363"/>
            <a:ext cx="5386552" cy="2387600"/>
          </a:xfrm>
        </p:spPr>
        <p:txBody>
          <a:bodyPr/>
          <a:lstStyle/>
          <a:p>
            <a:r>
              <a:rPr lang="en-GB" dirty="0" smtClean="0"/>
              <a:t>Revising Business Studies</a:t>
            </a:r>
            <a:endParaRPr lang="en-GB" dirty="0"/>
          </a:p>
        </p:txBody>
      </p:sp>
      <p:pic>
        <p:nvPicPr>
          <p:cNvPr id="4" name="Picture 3"/>
          <p:cNvPicPr>
            <a:picLocks noChangeAspect="1"/>
          </p:cNvPicPr>
          <p:nvPr/>
        </p:nvPicPr>
        <p:blipFill rotWithShape="1">
          <a:blip r:embed="rId4"/>
          <a:srcRect t="2799"/>
          <a:stretch/>
        </p:blipFill>
        <p:spPr>
          <a:xfrm>
            <a:off x="407440" y="167673"/>
            <a:ext cx="4605994" cy="643915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67687798"/>
      </p:ext>
    </p:extLst>
  </p:cSld>
  <p:clrMapOvr>
    <a:masterClrMapping/>
  </p:clrMapOvr>
  <mc:AlternateContent xmlns:mc="http://schemas.openxmlformats.org/markup-compatibility/2006">
    <mc:Choice xmlns:p14="http://schemas.microsoft.com/office/powerpoint/2010/main" Requires="p14">
      <p:transition spd="slow" p14:dur="2000" advTm="11420"/>
    </mc:Choice>
    <mc:Fallback>
      <p:transition spd="slow" advTm="114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6" y="0"/>
            <a:ext cx="11682250" cy="1008993"/>
          </a:xfrm>
        </p:spPr>
        <p:txBody>
          <a:bodyPr/>
          <a:lstStyle/>
          <a:p>
            <a:r>
              <a:rPr lang="en-GB" dirty="0" smtClean="0"/>
              <a:t>Exam Board Revision Resources:</a:t>
            </a:r>
            <a:endParaRPr lang="en-GB" dirty="0"/>
          </a:p>
        </p:txBody>
      </p:sp>
      <p:sp>
        <p:nvSpPr>
          <p:cNvPr id="3" name="Content Placeholder 2"/>
          <p:cNvSpPr>
            <a:spLocks noGrp="1"/>
          </p:cNvSpPr>
          <p:nvPr>
            <p:ph idx="1"/>
          </p:nvPr>
        </p:nvSpPr>
        <p:spPr>
          <a:xfrm>
            <a:off x="220716" y="1324302"/>
            <a:ext cx="11070021" cy="5312979"/>
          </a:xfrm>
        </p:spPr>
        <p:txBody>
          <a:bodyPr>
            <a:normAutofit lnSpcReduction="10000"/>
          </a:bodyPr>
          <a:lstStyle/>
          <a:p>
            <a:r>
              <a:rPr lang="en-GB" dirty="0" smtClean="0"/>
              <a:t>Retrieval Practice Unit 1 </a:t>
            </a:r>
          </a:p>
          <a:p>
            <a:pPr marL="0" indent="0">
              <a:buNone/>
            </a:pPr>
            <a:r>
              <a:rPr lang="en-GB" dirty="0" smtClean="0">
                <a:hlinkClick r:id="rId4"/>
              </a:rPr>
              <a:t>https://qualifications.pearson.com/content/dam/pdf/GCSE/Business/2017/teaching-and-learning-materials/gcse-business-theme-1-knowledge-retrieval-revision-resources-editable-2021.zip</a:t>
            </a:r>
            <a:endParaRPr lang="en-GB" dirty="0" smtClean="0"/>
          </a:p>
          <a:p>
            <a:endParaRPr lang="en-GB" dirty="0"/>
          </a:p>
          <a:p>
            <a:r>
              <a:rPr lang="en-GB" dirty="0" smtClean="0"/>
              <a:t>Retrieval Practice Unit 2</a:t>
            </a:r>
          </a:p>
          <a:p>
            <a:pPr marL="0" indent="0">
              <a:buNone/>
            </a:pPr>
            <a:r>
              <a:rPr lang="en-GB" dirty="0" smtClean="0">
                <a:hlinkClick r:id="rId5"/>
              </a:rPr>
              <a:t>https://qualifications.pearson.com/content/dam/pdf/GCSE/Business/2017/teaching-and-learning-materials/gcse-business-theme-2-knowledge-retrieval-revision-resources-editable-2021.zip</a:t>
            </a:r>
            <a:endParaRPr lang="en-GB" dirty="0" smtClean="0"/>
          </a:p>
          <a:p>
            <a:endParaRPr lang="en-GB" dirty="0" smtClean="0"/>
          </a:p>
          <a:p>
            <a:endParaRPr lang="en-GB" dirty="0"/>
          </a:p>
          <a:p>
            <a:r>
              <a:rPr lang="en-GB" dirty="0" smtClean="0"/>
              <a:t>Past Papers</a:t>
            </a:r>
          </a:p>
          <a:p>
            <a:endParaRPr lang="en-GB"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73248369"/>
      </p:ext>
    </p:extLst>
  </p:cSld>
  <p:clrMapOvr>
    <a:masterClrMapping/>
  </p:clrMapOvr>
  <mc:AlternateContent xmlns:mc="http://schemas.openxmlformats.org/markup-compatibility/2006">
    <mc:Choice xmlns:p14="http://schemas.microsoft.com/office/powerpoint/2010/main" Requires="p14">
      <p:transition spd="slow" p14:dur="2000" advTm="15424"/>
    </mc:Choice>
    <mc:Fallback>
      <p:transition spd="slow" advTm="154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4"/>
          <a:stretch>
            <a:fillRect/>
          </a:stretch>
        </p:blipFill>
        <p:spPr>
          <a:xfrm>
            <a:off x="528637" y="472966"/>
            <a:ext cx="11134725" cy="6148552"/>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29431391"/>
      </p:ext>
    </p:extLst>
  </p:cSld>
  <p:clrMapOvr>
    <a:masterClrMapping/>
  </p:clrMapOvr>
  <mc:AlternateContent xmlns:mc="http://schemas.openxmlformats.org/markup-compatibility/2006">
    <mc:Choice xmlns:p14="http://schemas.microsoft.com/office/powerpoint/2010/main" Requires="p14">
      <p:transition spd="slow" p14:dur="2000" advTm="37664"/>
    </mc:Choice>
    <mc:Fallback>
      <p:transition spd="slow" advTm="37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 are two 1 hour 45 minute Exam Papers</a:t>
            </a:r>
            <a:endParaRPr lang="en-GB" dirty="0"/>
          </a:p>
        </p:txBody>
      </p:sp>
      <p:sp>
        <p:nvSpPr>
          <p:cNvPr id="3" name="Content Placeholder 2"/>
          <p:cNvSpPr>
            <a:spLocks noGrp="1"/>
          </p:cNvSpPr>
          <p:nvPr>
            <p:ph idx="1"/>
          </p:nvPr>
        </p:nvSpPr>
        <p:spPr/>
        <p:txBody>
          <a:bodyPr>
            <a:normAutofit/>
          </a:bodyPr>
          <a:lstStyle/>
          <a:p>
            <a:pPr marL="0" indent="0">
              <a:buNone/>
            </a:pPr>
            <a:r>
              <a:rPr lang="en-GB" sz="3600" dirty="0" smtClean="0"/>
              <a:t>Unit 1 (covered in Y10) – Investigating Small Business</a:t>
            </a:r>
          </a:p>
          <a:p>
            <a:pPr marL="0" indent="0">
              <a:buNone/>
            </a:pPr>
            <a:endParaRPr lang="en-GB" sz="3600" dirty="0"/>
          </a:p>
          <a:p>
            <a:pPr marL="0" indent="0">
              <a:buNone/>
            </a:pPr>
            <a:r>
              <a:rPr lang="en-GB" sz="3600" dirty="0" smtClean="0"/>
              <a:t>Unit 2 (Covered in Y11) – Building a Business</a:t>
            </a:r>
            <a:endParaRPr lang="en-GB" sz="36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13811771"/>
      </p:ext>
    </p:extLst>
  </p:cSld>
  <p:clrMapOvr>
    <a:masterClrMapping/>
  </p:clrMapOvr>
  <mc:AlternateContent xmlns:mc="http://schemas.openxmlformats.org/markup-compatibility/2006">
    <mc:Choice xmlns:p14="http://schemas.microsoft.com/office/powerpoint/2010/main" Requires="p14">
      <p:transition spd="slow" p14:dur="2000" advTm="26319"/>
    </mc:Choice>
    <mc:Fallback>
      <p:transition spd="slow" advTm="263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40524"/>
          </a:xfrm>
        </p:spPr>
        <p:txBody>
          <a:bodyPr/>
          <a:lstStyle/>
          <a:p>
            <a:r>
              <a:rPr lang="en-GB" dirty="0" smtClean="0"/>
              <a:t>Skills needed:</a:t>
            </a:r>
            <a:endParaRPr lang="en-GB" dirty="0"/>
          </a:p>
        </p:txBody>
      </p:sp>
      <p:sp>
        <p:nvSpPr>
          <p:cNvPr id="3" name="Content Placeholder 2"/>
          <p:cNvSpPr>
            <a:spLocks noGrp="1"/>
          </p:cNvSpPr>
          <p:nvPr>
            <p:ph idx="1"/>
          </p:nvPr>
        </p:nvSpPr>
        <p:spPr>
          <a:xfrm>
            <a:off x="504497" y="1325562"/>
            <a:ext cx="11020096" cy="5138299"/>
          </a:xfrm>
        </p:spPr>
        <p:txBody>
          <a:bodyPr>
            <a:normAutofit fontScale="85000" lnSpcReduction="10000"/>
          </a:bodyPr>
          <a:lstStyle/>
          <a:p>
            <a:r>
              <a:rPr lang="en-GB" sz="3300" dirty="0" smtClean="0"/>
              <a:t>Knowledge of key terms</a:t>
            </a:r>
          </a:p>
          <a:p>
            <a:endParaRPr lang="en-GB" sz="3300" dirty="0"/>
          </a:p>
          <a:p>
            <a:r>
              <a:rPr lang="en-GB" sz="3300" dirty="0" smtClean="0"/>
              <a:t>Knowledge of the advantages and disadvantages of different options</a:t>
            </a:r>
          </a:p>
          <a:p>
            <a:endParaRPr lang="en-GB" sz="3300" dirty="0"/>
          </a:p>
          <a:p>
            <a:r>
              <a:rPr lang="en-GB" sz="3300" dirty="0" smtClean="0"/>
              <a:t>Ability to answer numeracy questions</a:t>
            </a:r>
          </a:p>
          <a:p>
            <a:endParaRPr lang="en-GB" sz="3300" dirty="0"/>
          </a:p>
          <a:p>
            <a:r>
              <a:rPr lang="en-GB" sz="3300" dirty="0" smtClean="0"/>
              <a:t>Ability to explain using BLT (because, leads to, therefore, as a result)</a:t>
            </a:r>
          </a:p>
          <a:p>
            <a:endParaRPr lang="en-GB" sz="3300" dirty="0"/>
          </a:p>
          <a:p>
            <a:r>
              <a:rPr lang="en-GB" sz="3300" dirty="0" smtClean="0"/>
              <a:t>Ability to apply (context)</a:t>
            </a:r>
          </a:p>
          <a:p>
            <a:endParaRPr lang="en-GB" sz="3300" dirty="0"/>
          </a:p>
          <a:p>
            <a:r>
              <a:rPr lang="en-GB" sz="3300" dirty="0" smtClean="0"/>
              <a:t>Ability to analyse and evaluate</a:t>
            </a:r>
          </a:p>
          <a:p>
            <a:endParaRPr lang="en-GB" dirty="0"/>
          </a:p>
          <a:p>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48363300"/>
      </p:ext>
    </p:extLst>
  </p:cSld>
  <p:clrMapOvr>
    <a:masterClrMapping/>
  </p:clrMapOvr>
  <mc:AlternateContent xmlns:mc="http://schemas.openxmlformats.org/markup-compatibility/2006">
    <mc:Choice xmlns:p14="http://schemas.microsoft.com/office/powerpoint/2010/main" Requires="p14">
      <p:transition spd="slow" p14:dur="2000" advTm="86295"/>
    </mc:Choice>
    <mc:Fallback>
      <p:transition spd="slow" advTm="862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0"/>
            <a:ext cx="4914900" cy="6858001"/>
          </a:xfrm>
          <a:prstGeom prst="rect">
            <a:avLst/>
          </a:prstGeom>
        </p:spPr>
      </p:pic>
      <p:pic>
        <p:nvPicPr>
          <p:cNvPr id="5" name="Picture 4"/>
          <p:cNvPicPr>
            <a:picLocks noChangeAspect="1"/>
          </p:cNvPicPr>
          <p:nvPr/>
        </p:nvPicPr>
        <p:blipFill rotWithShape="1">
          <a:blip r:embed="rId4"/>
          <a:srcRect t="86897"/>
          <a:stretch/>
        </p:blipFill>
        <p:spPr>
          <a:xfrm>
            <a:off x="5102773" y="346842"/>
            <a:ext cx="6811870" cy="2617075"/>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36327687"/>
      </p:ext>
    </p:extLst>
  </p:cSld>
  <p:clrMapOvr>
    <a:masterClrMapping/>
  </p:clrMapOvr>
  <mc:AlternateContent xmlns:mc="http://schemas.openxmlformats.org/markup-compatibility/2006">
    <mc:Choice xmlns:p14="http://schemas.microsoft.com/office/powerpoint/2010/main" Requires="p14">
      <p:transition spd="slow" p14:dur="2000" advTm="18791"/>
    </mc:Choice>
    <mc:Fallback>
      <p:transition spd="slow" advTm="18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72848801"/>
              </p:ext>
            </p:extLst>
          </p:nvPr>
        </p:nvGraphicFramePr>
        <p:xfrm>
          <a:off x="268011" y="173418"/>
          <a:ext cx="11745312" cy="6432336"/>
        </p:xfrm>
        <a:graphic>
          <a:graphicData uri="http://schemas.openxmlformats.org/drawingml/2006/table">
            <a:tbl>
              <a:tblPr firstRow="1" bandRow="1">
                <a:tableStyleId>{5C22544A-7EE6-4342-B048-85BDC9FD1C3A}</a:tableStyleId>
              </a:tblPr>
              <a:tblGrid>
                <a:gridCol w="3915104">
                  <a:extLst>
                    <a:ext uri="{9D8B030D-6E8A-4147-A177-3AD203B41FA5}">
                      <a16:colId xmlns:a16="http://schemas.microsoft.com/office/drawing/2014/main" val="4128430939"/>
                    </a:ext>
                  </a:extLst>
                </a:gridCol>
                <a:gridCol w="3915104">
                  <a:extLst>
                    <a:ext uri="{9D8B030D-6E8A-4147-A177-3AD203B41FA5}">
                      <a16:colId xmlns:a16="http://schemas.microsoft.com/office/drawing/2014/main" val="134278144"/>
                    </a:ext>
                  </a:extLst>
                </a:gridCol>
                <a:gridCol w="3915104">
                  <a:extLst>
                    <a:ext uri="{9D8B030D-6E8A-4147-A177-3AD203B41FA5}">
                      <a16:colId xmlns:a16="http://schemas.microsoft.com/office/drawing/2014/main" val="2917959936"/>
                    </a:ext>
                  </a:extLst>
                </a:gridCol>
              </a:tblGrid>
              <a:tr h="804042">
                <a:tc>
                  <a:txBody>
                    <a:bodyPr/>
                    <a:lstStyle/>
                    <a:p>
                      <a:r>
                        <a:rPr lang="en-GB" sz="3200" dirty="0" smtClean="0"/>
                        <a:t>Source of Finance</a:t>
                      </a:r>
                      <a:endParaRPr lang="en-GB" sz="3200" dirty="0"/>
                    </a:p>
                  </a:txBody>
                  <a:tcPr/>
                </a:tc>
                <a:tc>
                  <a:txBody>
                    <a:bodyPr/>
                    <a:lstStyle/>
                    <a:p>
                      <a:r>
                        <a:rPr lang="en-GB" sz="3200" dirty="0" smtClean="0"/>
                        <a:t>Advantages</a:t>
                      </a:r>
                      <a:endParaRPr lang="en-GB" sz="3200" dirty="0"/>
                    </a:p>
                  </a:txBody>
                  <a:tcPr>
                    <a:solidFill>
                      <a:srgbClr val="92D050"/>
                    </a:solidFill>
                  </a:tcPr>
                </a:tc>
                <a:tc>
                  <a:txBody>
                    <a:bodyPr/>
                    <a:lstStyle/>
                    <a:p>
                      <a:r>
                        <a:rPr lang="en-GB" sz="3200" dirty="0" smtClean="0"/>
                        <a:t>Disadvantages</a:t>
                      </a:r>
                      <a:endParaRPr lang="en-GB" sz="3200" dirty="0"/>
                    </a:p>
                  </a:txBody>
                  <a:tcPr>
                    <a:solidFill>
                      <a:srgbClr val="FF0000"/>
                    </a:solidFill>
                  </a:tcPr>
                </a:tc>
                <a:extLst>
                  <a:ext uri="{0D108BD9-81ED-4DB2-BD59-A6C34878D82A}">
                    <a16:rowId xmlns:a16="http://schemas.microsoft.com/office/drawing/2014/main" val="1247601975"/>
                  </a:ext>
                </a:extLst>
              </a:tr>
              <a:tr h="804042">
                <a:tc>
                  <a:txBody>
                    <a:bodyPr/>
                    <a:lstStyle/>
                    <a:p>
                      <a:endParaRPr lang="en-GB" dirty="0"/>
                    </a:p>
                  </a:txBody>
                  <a:tcPr/>
                </a:tc>
                <a:tc>
                  <a:txBody>
                    <a:bodyPr/>
                    <a:lstStyle/>
                    <a:p>
                      <a:endParaRPr lang="en-GB"/>
                    </a:p>
                  </a:txBody>
                  <a:tcPr>
                    <a:solidFill>
                      <a:srgbClr val="92D050"/>
                    </a:solidFill>
                  </a:tcPr>
                </a:tc>
                <a:tc>
                  <a:txBody>
                    <a:bodyPr/>
                    <a:lstStyle/>
                    <a:p>
                      <a:endParaRPr lang="en-GB"/>
                    </a:p>
                  </a:txBody>
                  <a:tcPr>
                    <a:solidFill>
                      <a:srgbClr val="FF0000"/>
                    </a:solidFill>
                  </a:tcPr>
                </a:tc>
                <a:extLst>
                  <a:ext uri="{0D108BD9-81ED-4DB2-BD59-A6C34878D82A}">
                    <a16:rowId xmlns:a16="http://schemas.microsoft.com/office/drawing/2014/main" val="3579801771"/>
                  </a:ext>
                </a:extLst>
              </a:tr>
              <a:tr h="804042">
                <a:tc>
                  <a:txBody>
                    <a:bodyPr/>
                    <a:lstStyle/>
                    <a:p>
                      <a:endParaRPr lang="en-GB"/>
                    </a:p>
                  </a:txBody>
                  <a:tcPr/>
                </a:tc>
                <a:tc>
                  <a:txBody>
                    <a:bodyPr/>
                    <a:lstStyle/>
                    <a:p>
                      <a:endParaRPr lang="en-GB"/>
                    </a:p>
                  </a:txBody>
                  <a:tcPr>
                    <a:solidFill>
                      <a:srgbClr val="92D050"/>
                    </a:solidFill>
                  </a:tcPr>
                </a:tc>
                <a:tc>
                  <a:txBody>
                    <a:bodyPr/>
                    <a:lstStyle/>
                    <a:p>
                      <a:endParaRPr lang="en-GB"/>
                    </a:p>
                  </a:txBody>
                  <a:tcPr>
                    <a:solidFill>
                      <a:srgbClr val="FF0000"/>
                    </a:solidFill>
                  </a:tcPr>
                </a:tc>
                <a:extLst>
                  <a:ext uri="{0D108BD9-81ED-4DB2-BD59-A6C34878D82A}">
                    <a16:rowId xmlns:a16="http://schemas.microsoft.com/office/drawing/2014/main" val="1256389210"/>
                  </a:ext>
                </a:extLst>
              </a:tr>
              <a:tr h="804042">
                <a:tc>
                  <a:txBody>
                    <a:bodyPr/>
                    <a:lstStyle/>
                    <a:p>
                      <a:endParaRPr lang="en-GB"/>
                    </a:p>
                  </a:txBody>
                  <a:tcPr/>
                </a:tc>
                <a:tc>
                  <a:txBody>
                    <a:bodyPr/>
                    <a:lstStyle/>
                    <a:p>
                      <a:endParaRPr lang="en-GB" dirty="0"/>
                    </a:p>
                  </a:txBody>
                  <a:tcPr>
                    <a:solidFill>
                      <a:srgbClr val="92D050"/>
                    </a:solidFill>
                  </a:tcPr>
                </a:tc>
                <a:tc>
                  <a:txBody>
                    <a:bodyPr/>
                    <a:lstStyle/>
                    <a:p>
                      <a:endParaRPr lang="en-GB"/>
                    </a:p>
                  </a:txBody>
                  <a:tcPr>
                    <a:solidFill>
                      <a:srgbClr val="FF0000"/>
                    </a:solidFill>
                  </a:tcPr>
                </a:tc>
                <a:extLst>
                  <a:ext uri="{0D108BD9-81ED-4DB2-BD59-A6C34878D82A}">
                    <a16:rowId xmlns:a16="http://schemas.microsoft.com/office/drawing/2014/main" val="553083120"/>
                  </a:ext>
                </a:extLst>
              </a:tr>
              <a:tr h="804042">
                <a:tc>
                  <a:txBody>
                    <a:bodyPr/>
                    <a:lstStyle/>
                    <a:p>
                      <a:endParaRPr lang="en-GB"/>
                    </a:p>
                  </a:txBody>
                  <a:tcPr/>
                </a:tc>
                <a:tc>
                  <a:txBody>
                    <a:bodyPr/>
                    <a:lstStyle/>
                    <a:p>
                      <a:endParaRPr lang="en-GB"/>
                    </a:p>
                  </a:txBody>
                  <a:tcPr>
                    <a:solidFill>
                      <a:srgbClr val="92D050"/>
                    </a:solidFill>
                  </a:tcPr>
                </a:tc>
                <a:tc>
                  <a:txBody>
                    <a:bodyPr/>
                    <a:lstStyle/>
                    <a:p>
                      <a:endParaRPr lang="en-GB"/>
                    </a:p>
                  </a:txBody>
                  <a:tcPr>
                    <a:solidFill>
                      <a:srgbClr val="FF0000"/>
                    </a:solidFill>
                  </a:tcPr>
                </a:tc>
                <a:extLst>
                  <a:ext uri="{0D108BD9-81ED-4DB2-BD59-A6C34878D82A}">
                    <a16:rowId xmlns:a16="http://schemas.microsoft.com/office/drawing/2014/main" val="1769613747"/>
                  </a:ext>
                </a:extLst>
              </a:tr>
              <a:tr h="804042">
                <a:tc>
                  <a:txBody>
                    <a:bodyPr/>
                    <a:lstStyle/>
                    <a:p>
                      <a:endParaRPr lang="en-GB"/>
                    </a:p>
                  </a:txBody>
                  <a:tcPr/>
                </a:tc>
                <a:tc>
                  <a:txBody>
                    <a:bodyPr/>
                    <a:lstStyle/>
                    <a:p>
                      <a:endParaRPr lang="en-GB"/>
                    </a:p>
                  </a:txBody>
                  <a:tcPr>
                    <a:solidFill>
                      <a:srgbClr val="92D050"/>
                    </a:solidFill>
                  </a:tcPr>
                </a:tc>
                <a:tc>
                  <a:txBody>
                    <a:bodyPr/>
                    <a:lstStyle/>
                    <a:p>
                      <a:endParaRPr lang="en-GB"/>
                    </a:p>
                  </a:txBody>
                  <a:tcPr>
                    <a:solidFill>
                      <a:srgbClr val="FF0000"/>
                    </a:solidFill>
                  </a:tcPr>
                </a:tc>
                <a:extLst>
                  <a:ext uri="{0D108BD9-81ED-4DB2-BD59-A6C34878D82A}">
                    <a16:rowId xmlns:a16="http://schemas.microsoft.com/office/drawing/2014/main" val="3891325272"/>
                  </a:ext>
                </a:extLst>
              </a:tr>
              <a:tr h="804042">
                <a:tc>
                  <a:txBody>
                    <a:bodyPr/>
                    <a:lstStyle/>
                    <a:p>
                      <a:endParaRPr lang="en-GB"/>
                    </a:p>
                  </a:txBody>
                  <a:tcPr/>
                </a:tc>
                <a:tc>
                  <a:txBody>
                    <a:bodyPr/>
                    <a:lstStyle/>
                    <a:p>
                      <a:endParaRPr lang="en-GB"/>
                    </a:p>
                  </a:txBody>
                  <a:tcPr>
                    <a:solidFill>
                      <a:srgbClr val="92D050"/>
                    </a:solidFill>
                  </a:tcPr>
                </a:tc>
                <a:tc>
                  <a:txBody>
                    <a:bodyPr/>
                    <a:lstStyle/>
                    <a:p>
                      <a:endParaRPr lang="en-GB"/>
                    </a:p>
                  </a:txBody>
                  <a:tcPr>
                    <a:solidFill>
                      <a:srgbClr val="FF0000"/>
                    </a:solidFill>
                  </a:tcPr>
                </a:tc>
                <a:extLst>
                  <a:ext uri="{0D108BD9-81ED-4DB2-BD59-A6C34878D82A}">
                    <a16:rowId xmlns:a16="http://schemas.microsoft.com/office/drawing/2014/main" val="3166964754"/>
                  </a:ext>
                </a:extLst>
              </a:tr>
              <a:tr h="804042">
                <a:tc>
                  <a:txBody>
                    <a:bodyPr/>
                    <a:lstStyle/>
                    <a:p>
                      <a:endParaRPr lang="en-GB"/>
                    </a:p>
                  </a:txBody>
                  <a:tcPr/>
                </a:tc>
                <a:tc>
                  <a:txBody>
                    <a:bodyPr/>
                    <a:lstStyle/>
                    <a:p>
                      <a:endParaRPr lang="en-GB" dirty="0"/>
                    </a:p>
                  </a:txBody>
                  <a:tcPr>
                    <a:solidFill>
                      <a:srgbClr val="92D050"/>
                    </a:solidFill>
                  </a:tcPr>
                </a:tc>
                <a:tc>
                  <a:txBody>
                    <a:bodyPr/>
                    <a:lstStyle/>
                    <a:p>
                      <a:endParaRPr lang="en-GB" dirty="0"/>
                    </a:p>
                  </a:txBody>
                  <a:tcPr>
                    <a:solidFill>
                      <a:srgbClr val="FF0000"/>
                    </a:solidFill>
                  </a:tcPr>
                </a:tc>
                <a:extLst>
                  <a:ext uri="{0D108BD9-81ED-4DB2-BD59-A6C34878D82A}">
                    <a16:rowId xmlns:a16="http://schemas.microsoft.com/office/drawing/2014/main" val="24156480"/>
                  </a:ext>
                </a:extLst>
              </a:tr>
            </a:tbl>
          </a:graphicData>
        </a:graphic>
      </p:graphicFrame>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89526403"/>
      </p:ext>
    </p:extLst>
  </p:cSld>
  <p:clrMapOvr>
    <a:masterClrMapping/>
  </p:clrMapOvr>
  <mc:AlternateContent xmlns:mc="http://schemas.openxmlformats.org/markup-compatibility/2006">
    <mc:Choice xmlns:p14="http://schemas.microsoft.com/office/powerpoint/2010/main" Requires="p14">
      <p:transition spd="slow" p14:dur="2000" advTm="672"/>
    </mc:Choice>
    <mc:Fallback>
      <p:transition spd="slow" advTm="6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75502022"/>
              </p:ext>
            </p:extLst>
          </p:nvPr>
        </p:nvGraphicFramePr>
        <p:xfrm>
          <a:off x="268011" y="173418"/>
          <a:ext cx="11745312" cy="5818530"/>
        </p:xfrm>
        <a:graphic>
          <a:graphicData uri="http://schemas.openxmlformats.org/drawingml/2006/table">
            <a:tbl>
              <a:tblPr firstRow="1" bandRow="1">
                <a:tableStyleId>{5C22544A-7EE6-4342-B048-85BDC9FD1C3A}</a:tableStyleId>
              </a:tblPr>
              <a:tblGrid>
                <a:gridCol w="3915104">
                  <a:extLst>
                    <a:ext uri="{9D8B030D-6E8A-4147-A177-3AD203B41FA5}">
                      <a16:colId xmlns:a16="http://schemas.microsoft.com/office/drawing/2014/main" val="4128430939"/>
                    </a:ext>
                  </a:extLst>
                </a:gridCol>
                <a:gridCol w="3915104">
                  <a:extLst>
                    <a:ext uri="{9D8B030D-6E8A-4147-A177-3AD203B41FA5}">
                      <a16:colId xmlns:a16="http://schemas.microsoft.com/office/drawing/2014/main" val="134278144"/>
                    </a:ext>
                  </a:extLst>
                </a:gridCol>
                <a:gridCol w="3915104">
                  <a:extLst>
                    <a:ext uri="{9D8B030D-6E8A-4147-A177-3AD203B41FA5}">
                      <a16:colId xmlns:a16="http://schemas.microsoft.com/office/drawing/2014/main" val="2917959936"/>
                    </a:ext>
                  </a:extLst>
                </a:gridCol>
              </a:tblGrid>
              <a:tr h="804042">
                <a:tc>
                  <a:txBody>
                    <a:bodyPr/>
                    <a:lstStyle/>
                    <a:p>
                      <a:r>
                        <a:rPr lang="en-GB" sz="3200" dirty="0" smtClean="0"/>
                        <a:t>Source of Finance</a:t>
                      </a:r>
                      <a:endParaRPr lang="en-GB" sz="3200" dirty="0"/>
                    </a:p>
                  </a:txBody>
                  <a:tcPr/>
                </a:tc>
                <a:tc>
                  <a:txBody>
                    <a:bodyPr/>
                    <a:lstStyle/>
                    <a:p>
                      <a:r>
                        <a:rPr lang="en-GB" sz="3200" dirty="0" smtClean="0"/>
                        <a:t>Advantages</a:t>
                      </a:r>
                      <a:endParaRPr lang="en-GB" sz="3200" dirty="0"/>
                    </a:p>
                  </a:txBody>
                  <a:tcPr>
                    <a:solidFill>
                      <a:srgbClr val="92D050"/>
                    </a:solidFill>
                  </a:tcPr>
                </a:tc>
                <a:tc>
                  <a:txBody>
                    <a:bodyPr/>
                    <a:lstStyle/>
                    <a:p>
                      <a:r>
                        <a:rPr lang="en-GB" sz="3200" dirty="0" smtClean="0"/>
                        <a:t>Disadvantages</a:t>
                      </a:r>
                      <a:endParaRPr lang="en-GB" sz="3200" dirty="0"/>
                    </a:p>
                  </a:txBody>
                  <a:tcPr>
                    <a:solidFill>
                      <a:srgbClr val="FF0000"/>
                    </a:solidFill>
                  </a:tcPr>
                </a:tc>
                <a:extLst>
                  <a:ext uri="{0D108BD9-81ED-4DB2-BD59-A6C34878D82A}">
                    <a16:rowId xmlns:a16="http://schemas.microsoft.com/office/drawing/2014/main" val="1247601975"/>
                  </a:ext>
                </a:extLst>
              </a:tr>
              <a:tr h="804042">
                <a:tc>
                  <a:txBody>
                    <a:bodyPr/>
                    <a:lstStyle/>
                    <a:p>
                      <a:r>
                        <a:rPr lang="en-GB" sz="2800" dirty="0" smtClean="0"/>
                        <a:t>Personal</a:t>
                      </a:r>
                      <a:r>
                        <a:rPr lang="en-GB" sz="2800" baseline="0" dirty="0" smtClean="0"/>
                        <a:t> Savings</a:t>
                      </a:r>
                      <a:endParaRPr lang="en-GB" sz="2800" dirty="0"/>
                    </a:p>
                  </a:txBody>
                  <a:tcPr/>
                </a:tc>
                <a:tc>
                  <a:txBody>
                    <a:bodyPr/>
                    <a:lstStyle/>
                    <a:p>
                      <a:r>
                        <a:rPr lang="en-GB" sz="2800" dirty="0" smtClean="0">
                          <a:solidFill>
                            <a:schemeClr val="bg1"/>
                          </a:solidFill>
                        </a:rPr>
                        <a:t>No interest to pay and no debt</a:t>
                      </a:r>
                      <a:endParaRPr lang="en-GB" sz="2800" dirty="0">
                        <a:solidFill>
                          <a:schemeClr val="bg1"/>
                        </a:solidFill>
                      </a:endParaRPr>
                    </a:p>
                  </a:txBody>
                  <a:tcPr>
                    <a:solidFill>
                      <a:srgbClr val="92D050"/>
                    </a:solidFill>
                  </a:tcPr>
                </a:tc>
                <a:tc>
                  <a:txBody>
                    <a:bodyPr/>
                    <a:lstStyle/>
                    <a:p>
                      <a:r>
                        <a:rPr lang="en-GB" sz="2800" dirty="0" smtClean="0">
                          <a:solidFill>
                            <a:schemeClr val="bg1"/>
                          </a:solidFill>
                        </a:rPr>
                        <a:t>May not be enough retained profit for what you need. Risking your own £</a:t>
                      </a:r>
                      <a:endParaRPr lang="en-GB" sz="2800" dirty="0">
                        <a:solidFill>
                          <a:schemeClr val="bg1"/>
                        </a:solidFill>
                      </a:endParaRPr>
                    </a:p>
                  </a:txBody>
                  <a:tcPr>
                    <a:solidFill>
                      <a:srgbClr val="FF0000"/>
                    </a:solidFill>
                  </a:tcPr>
                </a:tc>
                <a:extLst>
                  <a:ext uri="{0D108BD9-81ED-4DB2-BD59-A6C34878D82A}">
                    <a16:rowId xmlns:a16="http://schemas.microsoft.com/office/drawing/2014/main" val="3579801771"/>
                  </a:ext>
                </a:extLst>
              </a:tr>
              <a:tr h="804042">
                <a:tc>
                  <a:txBody>
                    <a:bodyPr/>
                    <a:lstStyle/>
                    <a:p>
                      <a:endParaRPr lang="en-GB"/>
                    </a:p>
                  </a:txBody>
                  <a:tcPr/>
                </a:tc>
                <a:tc>
                  <a:txBody>
                    <a:bodyPr/>
                    <a:lstStyle/>
                    <a:p>
                      <a:endParaRPr lang="en-GB"/>
                    </a:p>
                  </a:txBody>
                  <a:tcPr>
                    <a:solidFill>
                      <a:srgbClr val="92D050"/>
                    </a:solidFill>
                  </a:tcPr>
                </a:tc>
                <a:tc>
                  <a:txBody>
                    <a:bodyPr/>
                    <a:lstStyle/>
                    <a:p>
                      <a:endParaRPr lang="en-GB" dirty="0"/>
                    </a:p>
                  </a:txBody>
                  <a:tcPr>
                    <a:solidFill>
                      <a:srgbClr val="FF0000"/>
                    </a:solidFill>
                  </a:tcPr>
                </a:tc>
                <a:extLst>
                  <a:ext uri="{0D108BD9-81ED-4DB2-BD59-A6C34878D82A}">
                    <a16:rowId xmlns:a16="http://schemas.microsoft.com/office/drawing/2014/main" val="1256389210"/>
                  </a:ext>
                </a:extLst>
              </a:tr>
              <a:tr h="804042">
                <a:tc>
                  <a:txBody>
                    <a:bodyPr/>
                    <a:lstStyle/>
                    <a:p>
                      <a:endParaRPr lang="en-GB"/>
                    </a:p>
                  </a:txBody>
                  <a:tcPr/>
                </a:tc>
                <a:tc>
                  <a:txBody>
                    <a:bodyPr/>
                    <a:lstStyle/>
                    <a:p>
                      <a:endParaRPr lang="en-GB" dirty="0"/>
                    </a:p>
                  </a:txBody>
                  <a:tcPr>
                    <a:solidFill>
                      <a:srgbClr val="92D050"/>
                    </a:solidFill>
                  </a:tcPr>
                </a:tc>
                <a:tc>
                  <a:txBody>
                    <a:bodyPr/>
                    <a:lstStyle/>
                    <a:p>
                      <a:endParaRPr lang="en-GB"/>
                    </a:p>
                  </a:txBody>
                  <a:tcPr>
                    <a:solidFill>
                      <a:srgbClr val="FF0000"/>
                    </a:solidFill>
                  </a:tcPr>
                </a:tc>
                <a:extLst>
                  <a:ext uri="{0D108BD9-81ED-4DB2-BD59-A6C34878D82A}">
                    <a16:rowId xmlns:a16="http://schemas.microsoft.com/office/drawing/2014/main" val="553083120"/>
                  </a:ext>
                </a:extLst>
              </a:tr>
              <a:tr h="804042">
                <a:tc>
                  <a:txBody>
                    <a:bodyPr/>
                    <a:lstStyle/>
                    <a:p>
                      <a:endParaRPr lang="en-GB"/>
                    </a:p>
                  </a:txBody>
                  <a:tcPr/>
                </a:tc>
                <a:tc>
                  <a:txBody>
                    <a:bodyPr/>
                    <a:lstStyle/>
                    <a:p>
                      <a:endParaRPr lang="en-GB"/>
                    </a:p>
                  </a:txBody>
                  <a:tcPr>
                    <a:solidFill>
                      <a:srgbClr val="92D050"/>
                    </a:solidFill>
                  </a:tcPr>
                </a:tc>
                <a:tc>
                  <a:txBody>
                    <a:bodyPr/>
                    <a:lstStyle/>
                    <a:p>
                      <a:endParaRPr lang="en-GB"/>
                    </a:p>
                  </a:txBody>
                  <a:tcPr>
                    <a:solidFill>
                      <a:srgbClr val="FF0000"/>
                    </a:solidFill>
                  </a:tcPr>
                </a:tc>
                <a:extLst>
                  <a:ext uri="{0D108BD9-81ED-4DB2-BD59-A6C34878D82A}">
                    <a16:rowId xmlns:a16="http://schemas.microsoft.com/office/drawing/2014/main" val="1769613747"/>
                  </a:ext>
                </a:extLst>
              </a:tr>
              <a:tr h="804042">
                <a:tc>
                  <a:txBody>
                    <a:bodyPr/>
                    <a:lstStyle/>
                    <a:p>
                      <a:endParaRPr lang="en-GB"/>
                    </a:p>
                  </a:txBody>
                  <a:tcPr/>
                </a:tc>
                <a:tc>
                  <a:txBody>
                    <a:bodyPr/>
                    <a:lstStyle/>
                    <a:p>
                      <a:endParaRPr lang="en-GB"/>
                    </a:p>
                  </a:txBody>
                  <a:tcPr>
                    <a:solidFill>
                      <a:srgbClr val="92D050"/>
                    </a:solidFill>
                  </a:tcPr>
                </a:tc>
                <a:tc>
                  <a:txBody>
                    <a:bodyPr/>
                    <a:lstStyle/>
                    <a:p>
                      <a:endParaRPr lang="en-GB" dirty="0"/>
                    </a:p>
                  </a:txBody>
                  <a:tcPr>
                    <a:solidFill>
                      <a:srgbClr val="FF0000"/>
                    </a:solidFill>
                  </a:tcPr>
                </a:tc>
                <a:extLst>
                  <a:ext uri="{0D108BD9-81ED-4DB2-BD59-A6C34878D82A}">
                    <a16:rowId xmlns:a16="http://schemas.microsoft.com/office/drawing/2014/main" val="3891325272"/>
                  </a:ext>
                </a:extLst>
              </a:tr>
            </a:tbl>
          </a:graphicData>
        </a:graphic>
      </p:graphicFrame>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32515505"/>
      </p:ext>
    </p:extLst>
  </p:cSld>
  <p:clrMapOvr>
    <a:masterClrMapping/>
  </p:clrMapOvr>
  <mc:AlternateContent xmlns:mc="http://schemas.openxmlformats.org/markup-compatibility/2006">
    <mc:Choice xmlns:p14="http://schemas.microsoft.com/office/powerpoint/2010/main" Requires="p14">
      <p:transition spd="slow" p14:dur="2000" advTm="743"/>
    </mc:Choice>
    <mc:Fallback>
      <p:transition spd="slow" advTm="7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6" y="0"/>
            <a:ext cx="11682250" cy="1008993"/>
          </a:xfrm>
        </p:spPr>
        <p:txBody>
          <a:bodyPr/>
          <a:lstStyle/>
          <a:p>
            <a:r>
              <a:rPr lang="en-GB" dirty="0" smtClean="0"/>
              <a:t>Revision Resources:</a:t>
            </a:r>
            <a:endParaRPr lang="en-GB" dirty="0"/>
          </a:p>
        </p:txBody>
      </p:sp>
      <p:sp>
        <p:nvSpPr>
          <p:cNvPr id="3" name="Content Placeholder 2"/>
          <p:cNvSpPr>
            <a:spLocks noGrp="1"/>
          </p:cNvSpPr>
          <p:nvPr>
            <p:ph idx="1"/>
          </p:nvPr>
        </p:nvSpPr>
        <p:spPr>
          <a:xfrm>
            <a:off x="220716" y="1008992"/>
            <a:ext cx="11070021" cy="5312979"/>
          </a:xfrm>
        </p:spPr>
        <p:txBody>
          <a:bodyPr>
            <a:normAutofit lnSpcReduction="10000"/>
          </a:bodyPr>
          <a:lstStyle/>
          <a:p>
            <a:r>
              <a:rPr lang="en-GB" dirty="0" smtClean="0">
                <a:hlinkClick r:id="rId4" action="ppaction://hlinkfile"/>
              </a:rPr>
              <a:t>The course specification for Unit 1</a:t>
            </a:r>
            <a:endParaRPr lang="en-GB" dirty="0" smtClean="0"/>
          </a:p>
          <a:p>
            <a:endParaRPr lang="en-GB" dirty="0"/>
          </a:p>
          <a:p>
            <a:r>
              <a:rPr lang="en-GB" dirty="0" smtClean="0">
                <a:hlinkClick r:id="rId5" action="ppaction://hlinkfile"/>
              </a:rPr>
              <a:t>The course specification for Unit 2</a:t>
            </a:r>
            <a:endParaRPr lang="en-GB" dirty="0" smtClean="0"/>
          </a:p>
          <a:p>
            <a:endParaRPr lang="en-GB" dirty="0"/>
          </a:p>
          <a:p>
            <a:r>
              <a:rPr lang="en-GB" dirty="0" smtClean="0"/>
              <a:t>Revision Guide</a:t>
            </a:r>
          </a:p>
          <a:p>
            <a:endParaRPr lang="en-GB" dirty="0"/>
          </a:p>
          <a:p>
            <a:r>
              <a:rPr lang="en-GB" dirty="0" smtClean="0"/>
              <a:t>Revision Workbook</a:t>
            </a:r>
          </a:p>
          <a:p>
            <a:endParaRPr lang="en-GB" dirty="0"/>
          </a:p>
          <a:p>
            <a:r>
              <a:rPr lang="en-GB" dirty="0" smtClean="0"/>
              <a:t>Seneca</a:t>
            </a:r>
          </a:p>
          <a:p>
            <a:endParaRPr lang="en-GB" dirty="0"/>
          </a:p>
          <a:p>
            <a:r>
              <a:rPr lang="en-GB" dirty="0" smtClean="0"/>
              <a:t>E-Revision</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67784361"/>
      </p:ext>
    </p:extLst>
  </p:cSld>
  <p:clrMapOvr>
    <a:masterClrMapping/>
  </p:clrMapOvr>
  <mc:AlternateContent xmlns:mc="http://schemas.openxmlformats.org/markup-compatibility/2006">
    <mc:Choice xmlns:p14="http://schemas.microsoft.com/office/powerpoint/2010/main" Requires="p14">
      <p:transition spd="slow" p14:dur="2000" advTm="12536"/>
    </mc:Choice>
    <mc:Fallback>
      <p:transition spd="slow" advTm="125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l="11325"/>
          <a:stretch/>
        </p:blipFill>
        <p:spPr>
          <a:xfrm>
            <a:off x="362605" y="378372"/>
            <a:ext cx="6542691" cy="5675587"/>
          </a:xfrm>
          <a:prstGeom prst="rect">
            <a:avLst/>
          </a:prstGeom>
        </p:spPr>
      </p:pic>
      <p:sp>
        <p:nvSpPr>
          <p:cNvPr id="5" name="TextBox 4"/>
          <p:cNvSpPr txBox="1"/>
          <p:nvPr/>
        </p:nvSpPr>
        <p:spPr>
          <a:xfrm>
            <a:off x="7252139" y="378372"/>
            <a:ext cx="4619296" cy="5016758"/>
          </a:xfrm>
          <a:prstGeom prst="rect">
            <a:avLst/>
          </a:prstGeom>
          <a:noFill/>
        </p:spPr>
        <p:txBody>
          <a:bodyPr wrap="square" rtlCol="0">
            <a:spAutoFit/>
          </a:bodyPr>
          <a:lstStyle/>
          <a:p>
            <a:r>
              <a:rPr lang="en-GB" sz="3200" dirty="0" smtClean="0"/>
              <a:t>The best way to revise from Seneca or E-Revision is to make revision notes using Flash Cards or Cornell notes whilst you are answering the questions. Both sites will mark your work and give you (and me!) feedback on how you are progressing.</a:t>
            </a:r>
            <a:endParaRPr lang="en-GB" sz="32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90435145"/>
      </p:ext>
    </p:extLst>
  </p:cSld>
  <p:clrMapOvr>
    <a:masterClrMapping/>
  </p:clrMapOvr>
  <mc:AlternateContent xmlns:mc="http://schemas.openxmlformats.org/markup-compatibility/2006">
    <mc:Choice xmlns:p14="http://schemas.microsoft.com/office/powerpoint/2010/main" Requires="p14">
      <p:transition spd="slow" p14:dur="2000" advTm="584"/>
    </mc:Choice>
    <mc:Fallback>
      <p:transition spd="slow" advTm="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t="2751"/>
          <a:stretch/>
        </p:blipFill>
        <p:spPr>
          <a:xfrm>
            <a:off x="0" y="94593"/>
            <a:ext cx="3137338" cy="4388136"/>
          </a:xfrm>
          <a:prstGeom prst="rect">
            <a:avLst/>
          </a:prstGeom>
        </p:spPr>
      </p:pic>
      <p:pic>
        <p:nvPicPr>
          <p:cNvPr id="5" name="Picture 4"/>
          <p:cNvPicPr>
            <a:picLocks noChangeAspect="1"/>
          </p:cNvPicPr>
          <p:nvPr/>
        </p:nvPicPr>
        <p:blipFill>
          <a:blip r:embed="rId5"/>
          <a:stretch>
            <a:fillRect/>
          </a:stretch>
        </p:blipFill>
        <p:spPr>
          <a:xfrm>
            <a:off x="3641342" y="0"/>
            <a:ext cx="5476875" cy="6621517"/>
          </a:xfrm>
          <a:prstGeom prst="rect">
            <a:avLst/>
          </a:prstGeom>
        </p:spPr>
      </p:pic>
      <p:pic>
        <p:nvPicPr>
          <p:cNvPr id="6" name="Picture 5"/>
          <p:cNvPicPr>
            <a:picLocks noChangeAspect="1"/>
          </p:cNvPicPr>
          <p:nvPr/>
        </p:nvPicPr>
        <p:blipFill>
          <a:blip r:embed="rId6"/>
          <a:stretch>
            <a:fillRect/>
          </a:stretch>
        </p:blipFill>
        <p:spPr>
          <a:xfrm>
            <a:off x="9622222" y="-51567"/>
            <a:ext cx="2532992" cy="3961415"/>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6077610"/>
      </p:ext>
    </p:extLst>
  </p:cSld>
  <p:clrMapOvr>
    <a:masterClrMapping/>
  </p:clrMapOvr>
  <mc:AlternateContent xmlns:mc="http://schemas.openxmlformats.org/markup-compatibility/2006">
    <mc:Choice xmlns:p14="http://schemas.microsoft.com/office/powerpoint/2010/main" Requires="p14">
      <p:transition spd="slow" p14:dur="2000" advTm="664"/>
    </mc:Choice>
    <mc:Fallback>
      <p:transition spd="slow" advTm="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C065D8C6F95648B903A0A9E7896F0D" ma:contentTypeVersion="14" ma:contentTypeDescription="Create a new document." ma:contentTypeScope="" ma:versionID="a6b57592037bd1a123aaf726071b9fac">
  <xsd:schema xmlns:xsd="http://www.w3.org/2001/XMLSchema" xmlns:xs="http://www.w3.org/2001/XMLSchema" xmlns:p="http://schemas.microsoft.com/office/2006/metadata/properties" xmlns:ns3="eb4057c2-1955-49c4-9f5b-f0d7db43ca10" xmlns:ns4="0aced35e-6d73-431a-bd11-b6de8479b414" targetNamespace="http://schemas.microsoft.com/office/2006/metadata/properties" ma:root="true" ma:fieldsID="454fe22fd0ae43efc8b971a51b37a31f" ns3:_="" ns4:_="">
    <xsd:import namespace="eb4057c2-1955-49c4-9f5b-f0d7db43ca10"/>
    <xsd:import namespace="0aced35e-6d73-431a-bd11-b6de8479b41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057c2-1955-49c4-9f5b-f0d7db43c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ced35e-6d73-431a-bd11-b6de8479b41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b4057c2-1955-49c4-9f5b-f0d7db43ca10" xsi:nil="true"/>
  </documentManagement>
</p:properties>
</file>

<file path=customXml/itemProps1.xml><?xml version="1.0" encoding="utf-8"?>
<ds:datastoreItem xmlns:ds="http://schemas.openxmlformats.org/officeDocument/2006/customXml" ds:itemID="{209C4C19-9819-4D5B-884B-9894E6CC50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4057c2-1955-49c4-9f5b-f0d7db43ca10"/>
    <ds:schemaRef ds:uri="0aced35e-6d73-431a-bd11-b6de8479b4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BFC211-3A20-46F3-B88B-27BA4CFB6EC7}">
  <ds:schemaRefs>
    <ds:schemaRef ds:uri="http://schemas.microsoft.com/sharepoint/v3/contenttype/forms"/>
  </ds:schemaRefs>
</ds:datastoreItem>
</file>

<file path=customXml/itemProps3.xml><?xml version="1.0" encoding="utf-8"?>
<ds:datastoreItem xmlns:ds="http://schemas.openxmlformats.org/officeDocument/2006/customXml" ds:itemID="{B67599CA-6125-46CB-B0C1-D84A6F21734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b4057c2-1955-49c4-9f5b-f0d7db43ca10"/>
    <ds:schemaRef ds:uri="0aced35e-6d73-431a-bd11-b6de8479b41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40</TotalTime>
  <Words>206</Words>
  <Application>Microsoft Office PowerPoint</Application>
  <PresentationFormat>Widescreen</PresentationFormat>
  <Paragraphs>48</Paragraphs>
  <Slides>11</Slides>
  <Notes>0</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Revising Business Studies</vt:lpstr>
      <vt:lpstr>There are two 1 hour 45 minute Exam Papers</vt:lpstr>
      <vt:lpstr>Skills needed:</vt:lpstr>
      <vt:lpstr>PowerPoint Presentation</vt:lpstr>
      <vt:lpstr>PowerPoint Presentation</vt:lpstr>
      <vt:lpstr>PowerPoint Presentation</vt:lpstr>
      <vt:lpstr>Revision Resources:</vt:lpstr>
      <vt:lpstr>PowerPoint Presentation</vt:lpstr>
      <vt:lpstr>PowerPoint Presentation</vt:lpstr>
      <vt:lpstr>Exam Board Revision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Revising Business Studies</dc:title>
  <dc:creator>Mr M Hosfield</dc:creator>
  <cp:lastModifiedBy>Mr M Hosfield</cp:lastModifiedBy>
  <cp:revision>6</cp:revision>
  <dcterms:created xsi:type="dcterms:W3CDTF">2023-05-04T09:04:28Z</dcterms:created>
  <dcterms:modified xsi:type="dcterms:W3CDTF">2023-05-04T09:45:23Z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0x01010008C065D8C6F95648B903A0A9E7896F0D</vt:lpwstr>
  </property>
</Properties>
</file>