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40"/>
  </p:notesMasterIdLst>
  <p:sldIdLst>
    <p:sldId id="304" r:id="rId5"/>
    <p:sldId id="315" r:id="rId6"/>
    <p:sldId id="318" r:id="rId7"/>
    <p:sldId id="316" r:id="rId8"/>
    <p:sldId id="331" r:id="rId9"/>
    <p:sldId id="332" r:id="rId10"/>
    <p:sldId id="333" r:id="rId11"/>
    <p:sldId id="334" r:id="rId12"/>
    <p:sldId id="335" r:id="rId13"/>
    <p:sldId id="336" r:id="rId14"/>
    <p:sldId id="337" r:id="rId15"/>
    <p:sldId id="338" r:id="rId16"/>
    <p:sldId id="281" r:id="rId17"/>
    <p:sldId id="310" r:id="rId18"/>
    <p:sldId id="300" r:id="rId19"/>
    <p:sldId id="308" r:id="rId20"/>
    <p:sldId id="306" r:id="rId21"/>
    <p:sldId id="259" r:id="rId22"/>
    <p:sldId id="309" r:id="rId23"/>
    <p:sldId id="263" r:id="rId24"/>
    <p:sldId id="319" r:id="rId25"/>
    <p:sldId id="317" r:id="rId26"/>
    <p:sldId id="328" r:id="rId27"/>
    <p:sldId id="329" r:id="rId28"/>
    <p:sldId id="330" r:id="rId29"/>
    <p:sldId id="314" r:id="rId30"/>
    <p:sldId id="320" r:id="rId31"/>
    <p:sldId id="321" r:id="rId32"/>
    <p:sldId id="322" r:id="rId33"/>
    <p:sldId id="323" r:id="rId34"/>
    <p:sldId id="324" r:id="rId35"/>
    <p:sldId id="325" r:id="rId36"/>
    <p:sldId id="326" r:id="rId37"/>
    <p:sldId id="327" r:id="rId38"/>
    <p:sldId id="339" r:id="rId3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174" y="5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-3822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C34B5C-1CF8-4DED-9257-BE9C8DD3C9D0}" type="datetimeFigureOut">
              <a:rPr lang="en-GB" smtClean="0"/>
              <a:t>14/09/2023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591EA5-8DDA-4CB1-B372-19321FC180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08063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Mr Adams introduced this – what you need to do and what we know leads to success – that’s why we introduced</a:t>
            </a:r>
          </a:p>
          <a:p>
            <a:endParaRPr lang="en-GB" dirty="0"/>
          </a:p>
          <a:p>
            <a:r>
              <a:rPr lang="en-GB" dirty="0" smtClean="0"/>
              <a:t>If you keep getting 1s for </a:t>
            </a:r>
            <a:r>
              <a:rPr lang="en-GB" dirty="0" err="1" smtClean="0"/>
              <a:t>AtL</a:t>
            </a:r>
            <a:r>
              <a:rPr lang="en-GB" dirty="0" smtClean="0"/>
              <a:t> you’ll do the best you can….no one can ask for anymore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8FE6A1-F05F-4C68-884A-8FA6C1A4AE48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09022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We’re going to exercise our brains and make it bigger…. You are all going to get smarter and wiser over the next 6 months and you’re going to grow up and become young adults…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0F7F48-E9AC-4F6E-B68E-7A21793C4FB9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70137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0F7F48-E9AC-4F6E-B68E-7A21793C4FB9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15424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0F7F48-E9AC-4F6E-B68E-7A21793C4FB9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60682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591EA5-8DDA-4CB1-B372-19321FC180BB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0676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Use things that we’ve looked at like the Cornell note taking style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0F7F48-E9AC-4F6E-B68E-7A21793C4FB9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47153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We will learn, our brain will get stronger and we will find out better ways of revising for us!  </a:t>
            </a:r>
          </a:p>
          <a:p>
            <a:endParaRPr lang="en-GB" dirty="0"/>
          </a:p>
          <a:p>
            <a:r>
              <a:rPr lang="en-GB" dirty="0" smtClean="0"/>
              <a:t>We can all get better -  set targets and goals.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591EA5-8DDA-4CB1-B372-19321FC180BB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61130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8B894-18CF-42C6-96B7-A1861C7CD19F}" type="datetimeFigureOut">
              <a:rPr lang="en-GB" smtClean="0"/>
              <a:t>14/09/2023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E1A35-64FD-42A6-89D0-5965FE4B5B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8212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8B894-18CF-42C6-96B7-A1861C7CD19F}" type="datetimeFigureOut">
              <a:rPr lang="en-GB" smtClean="0"/>
              <a:t>14/09/2023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E1A35-64FD-42A6-89D0-5965FE4B5B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02824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8B894-18CF-42C6-96B7-A1861C7CD19F}" type="datetimeFigureOut">
              <a:rPr lang="en-GB" smtClean="0"/>
              <a:t>14/09/2023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E1A35-64FD-42A6-89D0-5965FE4B5B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59113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6054C1-47E3-4014-D878-AAAFCA7BF4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DDDF98-2135-69B0-AD06-3B6F4CECFDA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9B0E93-066F-BE26-E794-A38DFD0BFC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BDAA9-B622-484B-9F44-5A062C5D54F9}" type="datetimeFigureOut">
              <a:rPr lang="en-GB" smtClean="0"/>
              <a:t>14/09/2023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537FD5-8988-F45A-C713-7209C5A6D5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2E8003-4272-352A-0B83-C741F3688C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1580E-7063-48E5-980B-D55972727F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73347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8B894-18CF-42C6-96B7-A1861C7CD19F}" type="datetimeFigureOut">
              <a:rPr lang="en-GB" smtClean="0"/>
              <a:t>14/09/2023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E1A35-64FD-42A6-89D0-5965FE4B5B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18456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8B894-18CF-42C6-96B7-A1861C7CD19F}" type="datetimeFigureOut">
              <a:rPr lang="en-GB" smtClean="0"/>
              <a:t>14/09/2023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E1A35-64FD-42A6-89D0-5965FE4B5B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9122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8B894-18CF-42C6-96B7-A1861C7CD19F}" type="datetimeFigureOut">
              <a:rPr lang="en-GB" smtClean="0"/>
              <a:t>14/09/2023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E1A35-64FD-42A6-89D0-5965FE4B5B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79562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8B894-18CF-42C6-96B7-A1861C7CD19F}" type="datetimeFigureOut">
              <a:rPr lang="en-GB" smtClean="0"/>
              <a:t>14/09/2023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E1A35-64FD-42A6-89D0-5965FE4B5B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00484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8B894-18CF-42C6-96B7-A1861C7CD19F}" type="datetimeFigureOut">
              <a:rPr lang="en-GB" smtClean="0"/>
              <a:t>14/09/2023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E1A35-64FD-42A6-89D0-5965FE4B5B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91590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8B894-18CF-42C6-96B7-A1861C7CD19F}" type="datetimeFigureOut">
              <a:rPr lang="en-GB" smtClean="0"/>
              <a:t>14/09/2023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E1A35-64FD-42A6-89D0-5965FE4B5B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11460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8B894-18CF-42C6-96B7-A1861C7CD19F}" type="datetimeFigureOut">
              <a:rPr lang="en-GB" smtClean="0"/>
              <a:t>14/09/2023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E1A35-64FD-42A6-89D0-5965FE4B5B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63761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8B894-18CF-42C6-96B7-A1861C7CD19F}" type="datetimeFigureOut">
              <a:rPr lang="en-GB" smtClean="0"/>
              <a:t>14/09/2023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E1A35-64FD-42A6-89D0-5965FE4B5B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10446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A8B894-18CF-42C6-96B7-A1861C7CD19F}" type="datetimeFigureOut">
              <a:rPr lang="en-GB" smtClean="0"/>
              <a:t>14/09/2023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CE1A35-64FD-42A6-89D0-5965FE4B5B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74991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Supporting KS4 Pupils at Home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6467" t="19980" r="25296" b="8997"/>
          <a:stretch/>
        </p:blipFill>
        <p:spPr>
          <a:xfrm>
            <a:off x="7877649" y="188640"/>
            <a:ext cx="1266351" cy="1051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2357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5317"/>
            <a:ext cx="6804248" cy="6858000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3851920" y="5373216"/>
            <a:ext cx="3168352" cy="83528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46716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024" y="0"/>
            <a:ext cx="6804248" cy="6858000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4139952" y="2564905"/>
            <a:ext cx="2880320" cy="288032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27341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024" y="0"/>
            <a:ext cx="6804248" cy="6858000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4139952" y="2564905"/>
            <a:ext cx="2880320" cy="288032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/>
          <p:cNvSpPr/>
          <p:nvPr/>
        </p:nvSpPr>
        <p:spPr>
          <a:xfrm flipH="1">
            <a:off x="3623102" y="811858"/>
            <a:ext cx="1596970" cy="81694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11598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1276465"/>
              </p:ext>
            </p:extLst>
          </p:nvPr>
        </p:nvGraphicFramePr>
        <p:xfrm>
          <a:off x="199024" y="188640"/>
          <a:ext cx="8928992" cy="625968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723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873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1590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1014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038955">
                <a:tc>
                  <a:txBody>
                    <a:bodyPr/>
                    <a:lstStyle/>
                    <a:p>
                      <a:pPr algn="ctr"/>
                      <a:r>
                        <a:rPr lang="en-GB" sz="1800" b="1" baseline="0" dirty="0" smtClean="0"/>
                        <a:t>1</a:t>
                      </a:r>
                      <a:endParaRPr lang="en-GB" sz="1800" b="1" baseline="0" dirty="0"/>
                    </a:p>
                  </a:txBody>
                  <a:tcPr marT="34290" marB="3429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b="1" baseline="0" dirty="0" smtClean="0"/>
                        <a:t>Fully Engaged!</a:t>
                      </a:r>
                    </a:p>
                    <a:p>
                      <a:endParaRPr lang="en-GB" sz="1800" baseline="0" dirty="0"/>
                    </a:p>
                  </a:txBody>
                  <a:tcPr marT="34290" marB="3429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en-GB" sz="1400" b="1" baseline="0" dirty="0" smtClean="0"/>
                        <a:t>Has high standards and a clear desire to succeed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en-GB" sz="1400" b="1" baseline="0" dirty="0" smtClean="0"/>
                        <a:t>Comes fully prepared to class, with the right books and equipment, on time and ready to learn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en-GB" sz="14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Takes responsibility for own learning, asking questions</a:t>
                      </a:r>
                      <a:r>
                        <a:rPr lang="en-GB" sz="1400" b="1" baseline="0" dirty="0" smtClean="0"/>
                        <a:t> when unsure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en-GB" sz="1400" b="1" baseline="0" dirty="0" smtClean="0"/>
                        <a:t>Doesn’t give up in the face of difficulties, </a:t>
                      </a:r>
                      <a:r>
                        <a:rPr lang="en-GB" sz="14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acts on feedback and tries not to repeat mistakes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en-GB" sz="1400" b="1" baseline="0" dirty="0" smtClean="0"/>
                        <a:t>Works well in a team &amp; promotes a good learning environment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en-GB" sz="1400" b="1" baseline="0" dirty="0" smtClean="0"/>
                        <a:t>Takes pride in work and presents it to the best of their ability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en-GB" sz="1400" b="1" baseline="0" dirty="0" smtClean="0"/>
                        <a:t>Completes all homework &amp; gap tasks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en-GB" sz="1400" b="1" baseline="0" dirty="0" smtClean="0"/>
                        <a:t>Catches up on missed work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en-GB" sz="1400" b="1" baseline="0" dirty="0" smtClean="0"/>
                        <a:t>Works independently to prepare for assessments</a:t>
                      </a:r>
                    </a:p>
                  </a:txBody>
                  <a:tcPr marT="34290" marB="3429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baseline="0" dirty="0" smtClean="0"/>
                        <a:t>Success and achieving targets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baseline="0" dirty="0" smtClean="0"/>
                        <a:t>Praise/reward</a:t>
                      </a:r>
                    </a:p>
                    <a:p>
                      <a:endParaRPr lang="en-GB" sz="1400" b="1" baseline="0" dirty="0"/>
                    </a:p>
                  </a:txBody>
                  <a:tcPr marT="34290" marB="34290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18381">
                <a:tc>
                  <a:txBody>
                    <a:bodyPr/>
                    <a:lstStyle/>
                    <a:p>
                      <a:pPr algn="ctr"/>
                      <a:r>
                        <a:rPr lang="en-GB" sz="1800" b="1" baseline="0" dirty="0" smtClean="0"/>
                        <a:t>2</a:t>
                      </a:r>
                      <a:endParaRPr lang="en-GB" sz="1800" b="1" baseline="0" dirty="0"/>
                    </a:p>
                  </a:txBody>
                  <a:tcPr marT="34290" marB="3429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b="1" baseline="0" dirty="0" smtClean="0"/>
                        <a:t>Mostly Engaged</a:t>
                      </a:r>
                    </a:p>
                  </a:txBody>
                  <a:tcPr marT="34290" marB="3429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400" b="1" baseline="0" dirty="0" smtClean="0"/>
                        <a:t>Achieves some of the above, but needs to achieve more to secure a 1</a:t>
                      </a:r>
                    </a:p>
                  </a:txBody>
                  <a:tcPr marT="34290" marB="3429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b="1" baseline="0" dirty="0" smtClean="0"/>
                        <a:t>Learning conversation (Form Tutor)</a:t>
                      </a:r>
                      <a:endParaRPr lang="en-GB" sz="1400" b="1" baseline="0" dirty="0"/>
                    </a:p>
                  </a:txBody>
                  <a:tcPr marT="34290" marB="34290"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02345">
                <a:tc>
                  <a:txBody>
                    <a:bodyPr/>
                    <a:lstStyle/>
                    <a:p>
                      <a:pPr algn="ctr"/>
                      <a:r>
                        <a:rPr lang="en-GB" sz="1800" b="1" baseline="0" dirty="0" smtClean="0"/>
                        <a:t>3</a:t>
                      </a:r>
                      <a:endParaRPr lang="en-GB" sz="1800" b="1" baseline="0" dirty="0"/>
                    </a:p>
                  </a:txBody>
                  <a:tcPr marT="34290" marB="3429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b="1" baseline="0" dirty="0" smtClean="0"/>
                        <a:t>Behavioural Issue</a:t>
                      </a:r>
                      <a:endParaRPr lang="en-GB" sz="1800" b="1" baseline="0" dirty="0"/>
                    </a:p>
                  </a:txBody>
                  <a:tcPr marT="34290" marB="3429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400" b="1" baseline="0" dirty="0" smtClean="0"/>
                        <a:t>Disrupting the learning of others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400" b="1" baseline="0" dirty="0" smtClean="0"/>
                        <a:t>Disengaged from own learning</a:t>
                      </a:r>
                      <a:endParaRPr lang="en-GB" sz="1800" b="1" baseline="0" dirty="0"/>
                    </a:p>
                  </a:txBody>
                  <a:tcPr marT="34290" marB="3429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b="1" baseline="0" dirty="0" err="1" smtClean="0"/>
                        <a:t>HoH</a:t>
                      </a:r>
                      <a:r>
                        <a:rPr lang="en-GB" sz="1400" b="1" baseline="0" dirty="0" smtClean="0"/>
                        <a:t> involved</a:t>
                      </a:r>
                      <a:endParaRPr lang="en-GB" sz="1400" b="1" baseline="0" dirty="0"/>
                    </a:p>
                  </a:txBody>
                  <a:tcPr marT="34290" marB="34290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37037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24744"/>
          </a:xfrm>
          <a:solidFill>
            <a:schemeClr val="accent3">
              <a:lumMod val="60000"/>
              <a:lumOff val="40000"/>
            </a:schemeClr>
          </a:solidFill>
        </p:spPr>
        <p:txBody>
          <a:bodyPr/>
          <a:lstStyle/>
          <a:p>
            <a:r>
              <a:rPr lang="en-GB" dirty="0" smtClean="0"/>
              <a:t>2. What can you do to support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256584"/>
          </a:xfrm>
        </p:spPr>
        <p:txBody>
          <a:bodyPr>
            <a:normAutofit fontScale="92500" lnSpcReduction="20000"/>
          </a:bodyPr>
          <a:lstStyle/>
          <a:p>
            <a:r>
              <a:rPr lang="en-GB" dirty="0" smtClean="0"/>
              <a:t>Praise 5 times more than you nag!</a:t>
            </a:r>
          </a:p>
          <a:p>
            <a:r>
              <a:rPr lang="en-GB" dirty="0" smtClean="0"/>
              <a:t>Create </a:t>
            </a:r>
            <a:r>
              <a:rPr lang="en-GB" dirty="0" smtClean="0"/>
              <a:t>a space in which pupils can revise</a:t>
            </a:r>
          </a:p>
          <a:p>
            <a:r>
              <a:rPr lang="en-US" dirty="0" smtClean="0"/>
              <a:t>Give up bits of the house for revision walls</a:t>
            </a:r>
            <a:endParaRPr lang="en-GB" dirty="0" smtClean="0"/>
          </a:p>
          <a:p>
            <a:r>
              <a:rPr lang="en-GB" dirty="0" smtClean="0"/>
              <a:t>Negotiate over time stealers</a:t>
            </a:r>
          </a:p>
          <a:p>
            <a:r>
              <a:rPr lang="en-GB" dirty="0" smtClean="0"/>
              <a:t>‘Weigh’ revision folders</a:t>
            </a:r>
          </a:p>
          <a:p>
            <a:r>
              <a:rPr lang="en-GB" dirty="0" smtClean="0"/>
              <a:t>Keep them optimistic and set goals</a:t>
            </a:r>
          </a:p>
          <a:p>
            <a:r>
              <a:rPr lang="en-GB" dirty="0" smtClean="0"/>
              <a:t>Push when not working, take pressure off when signs of too much stress</a:t>
            </a:r>
          </a:p>
          <a:p>
            <a:r>
              <a:rPr lang="en-GB" dirty="0" smtClean="0"/>
              <a:t>Get them to talk about their work – ask ‘why’</a:t>
            </a:r>
          </a:p>
          <a:p>
            <a:r>
              <a:rPr lang="en-GB" dirty="0" smtClean="0"/>
              <a:t>Emphasise – they are going through a tough time!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70108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media4.picsearch.com/is?jjJIiJG3W8TWKzlIrNzRw0HgLSdZzLoMgxKDo-7ghzM&amp;height=25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340767"/>
            <a:ext cx="6020193" cy="4320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l="26467" t="19980" r="25296" b="8997"/>
          <a:stretch/>
        </p:blipFill>
        <p:spPr>
          <a:xfrm>
            <a:off x="7878625" y="116632"/>
            <a:ext cx="1266351" cy="1051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916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8720"/>
          </a:xfrm>
          <a:solidFill>
            <a:schemeClr val="bg2">
              <a:lumMod val="75000"/>
            </a:schemeClr>
          </a:solidFill>
        </p:spPr>
        <p:txBody>
          <a:bodyPr/>
          <a:lstStyle/>
          <a:p>
            <a:r>
              <a:rPr lang="en-GB" dirty="0" smtClean="0"/>
              <a:t>We’re designed to forget!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80728"/>
            <a:ext cx="9144000" cy="5877272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It’s been shown you need to revise something 5 times before you have learnt it</a:t>
            </a:r>
          </a:p>
          <a:p>
            <a:endParaRPr lang="en-GB" dirty="0" smtClean="0"/>
          </a:p>
          <a:p>
            <a:r>
              <a:rPr lang="en-GB" dirty="0" smtClean="0"/>
              <a:t>Every time you revise (properly), your brain gets bigger!</a:t>
            </a:r>
          </a:p>
          <a:p>
            <a:endParaRPr lang="en-GB" dirty="0" smtClean="0"/>
          </a:p>
          <a:p>
            <a:r>
              <a:rPr lang="en-GB" dirty="0" smtClean="0"/>
              <a:t>It is boring and stressful!</a:t>
            </a:r>
          </a:p>
          <a:p>
            <a:endParaRPr lang="en-GB" dirty="0" smtClean="0"/>
          </a:p>
          <a:p>
            <a:r>
              <a:rPr lang="en-GB" dirty="0" smtClean="0"/>
              <a:t>Pupils are in competition with every </a:t>
            </a:r>
            <a:r>
              <a:rPr lang="en-GB" dirty="0" err="1" smtClean="0"/>
              <a:t>Yr</a:t>
            </a:r>
            <a:r>
              <a:rPr lang="en-GB" dirty="0" smtClean="0"/>
              <a:t> 11 pupil in the country – they need to create your competitive advantage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412643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274"/>
            <a:ext cx="8229600" cy="1143000"/>
          </a:xfrm>
        </p:spPr>
        <p:txBody>
          <a:bodyPr/>
          <a:lstStyle/>
          <a:p>
            <a:r>
              <a:rPr lang="en-GB" dirty="0" smtClean="0"/>
              <a:t>The 45 minute revision session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24744"/>
            <a:ext cx="9144000" cy="5616624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Be in a quiet place with no distractions</a:t>
            </a:r>
          </a:p>
          <a:p>
            <a:r>
              <a:rPr lang="en-GB" dirty="0" smtClean="0"/>
              <a:t>Have the materials with you</a:t>
            </a:r>
          </a:p>
          <a:p>
            <a:r>
              <a:rPr lang="en-GB" dirty="0" smtClean="0"/>
              <a:t>Switch of time stealers (or give them to your parents</a:t>
            </a:r>
          </a:p>
          <a:p>
            <a:r>
              <a:rPr lang="en-GB" dirty="0" smtClean="0"/>
              <a:t>Be creative – use flash cards, colours, mind maps, songs, pictures…</a:t>
            </a:r>
          </a:p>
          <a:p>
            <a:r>
              <a:rPr lang="en-GB" dirty="0" smtClean="0"/>
              <a:t>Keep note taking brief</a:t>
            </a:r>
          </a:p>
          <a:p>
            <a:r>
              <a:rPr lang="en-GB" dirty="0" smtClean="0"/>
              <a:t>Start the session by trying to recall what you learnt in your previous session – compare and work out what you still don’t know</a:t>
            </a:r>
          </a:p>
          <a:p>
            <a:r>
              <a:rPr lang="en-GB" dirty="0" smtClean="0"/>
              <a:t>Now revise what you don’t know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995443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8720"/>
          </a:xfrm>
          <a:solidFill>
            <a:schemeClr val="bg2">
              <a:lumMod val="90000"/>
            </a:schemeClr>
          </a:solidFill>
        </p:spPr>
        <p:txBody>
          <a:bodyPr/>
          <a:lstStyle/>
          <a:p>
            <a:r>
              <a:rPr lang="en-GB" dirty="0" smtClean="0"/>
              <a:t>Independent Study - Key messages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08720"/>
            <a:ext cx="9144000" cy="5949280"/>
          </a:xfrm>
        </p:spPr>
        <p:txBody>
          <a:bodyPr>
            <a:normAutofit fontScale="85000" lnSpcReduction="20000"/>
          </a:bodyPr>
          <a:lstStyle/>
          <a:p>
            <a:r>
              <a:rPr lang="en-GB" sz="3900" dirty="0" smtClean="0"/>
              <a:t>Reading is the least efficient way of revising</a:t>
            </a:r>
          </a:p>
          <a:p>
            <a:r>
              <a:rPr lang="en-GB" sz="3900" dirty="0" smtClean="0"/>
              <a:t>If you only look at something once you will forget it</a:t>
            </a:r>
          </a:p>
          <a:p>
            <a:r>
              <a:rPr lang="en-GB" sz="3900" dirty="0" smtClean="0"/>
              <a:t>You need to revise something 5 times to recall most of it</a:t>
            </a:r>
          </a:p>
          <a:p>
            <a:r>
              <a:rPr lang="en-GB" sz="3900" dirty="0" smtClean="0"/>
              <a:t>Revision should be interactive, using mind maps, mnemonics, flash cards, colour, tweets and song!</a:t>
            </a:r>
          </a:p>
          <a:p>
            <a:r>
              <a:rPr lang="en-GB" sz="3900" dirty="0" smtClean="0"/>
              <a:t>Revision sessions should be 45 minutes long with all time stealers switched off</a:t>
            </a:r>
          </a:p>
          <a:p>
            <a:r>
              <a:rPr lang="en-GB" sz="3900" b="1" dirty="0" smtClean="0">
                <a:solidFill>
                  <a:srgbClr val="7030A0"/>
                </a:solidFill>
              </a:rPr>
              <a:t>Start early and build up good revision notes (Cornell note taking)</a:t>
            </a:r>
            <a:r>
              <a:rPr lang="en-GB" sz="3900" dirty="0" smtClean="0"/>
              <a:t> </a:t>
            </a:r>
            <a:r>
              <a:rPr lang="en-GB" sz="3900" b="1" dirty="0" smtClean="0">
                <a:solidFill>
                  <a:srgbClr val="7030A0"/>
                </a:solidFill>
              </a:rPr>
              <a:t>so that you can save the final stages of revision for past paper practice  </a:t>
            </a:r>
          </a:p>
          <a:p>
            <a:r>
              <a:rPr lang="en-GB" sz="3900" b="1" dirty="0" smtClean="0"/>
              <a:t>Make sure you cover the whole syllabus. </a:t>
            </a:r>
          </a:p>
          <a:p>
            <a:pPr marL="0" indent="0">
              <a:buNone/>
            </a:pPr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11030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026" name="Picture 2" descr="Image result for note taking format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163" y="-1"/>
            <a:ext cx="54864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620563" y="188640"/>
            <a:ext cx="3271917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0" dirty="0" smtClean="0"/>
              <a:t>Cornell Note Taking Format</a:t>
            </a:r>
            <a:endParaRPr lang="en-GB" sz="8000" dirty="0"/>
          </a:p>
        </p:txBody>
      </p:sp>
    </p:spTree>
    <p:extLst>
      <p:ext uri="{BB962C8B-B14F-4D97-AF65-F5344CB8AC3E}">
        <p14:creationId xmlns:p14="http://schemas.microsoft.com/office/powerpoint/2010/main" val="263039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8720"/>
          </a:xfrm>
        </p:spPr>
        <p:txBody>
          <a:bodyPr>
            <a:noAutofit/>
          </a:bodyPr>
          <a:lstStyle/>
          <a:p>
            <a:r>
              <a:rPr lang="en-US" sz="6600" dirty="0" smtClean="0"/>
              <a:t>What to expect</a:t>
            </a:r>
            <a:endParaRPr lang="en-GB" sz="66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First exam – 9</a:t>
            </a:r>
            <a:r>
              <a:rPr lang="en-US" baseline="30000" dirty="0" smtClean="0"/>
              <a:t>th</a:t>
            </a:r>
            <a:r>
              <a:rPr lang="en-US" dirty="0" smtClean="0"/>
              <a:t> </a:t>
            </a:r>
            <a:r>
              <a:rPr lang="en-US" dirty="0" smtClean="0"/>
              <a:t>May 2024</a:t>
            </a:r>
            <a:endParaRPr lang="en-US" dirty="0" smtClean="0"/>
          </a:p>
          <a:p>
            <a:r>
              <a:rPr lang="en-US" dirty="0" smtClean="0"/>
              <a:t>Last exam 19</a:t>
            </a:r>
            <a:r>
              <a:rPr lang="en-US" baseline="30000" dirty="0" smtClean="0"/>
              <a:t>th</a:t>
            </a:r>
            <a:r>
              <a:rPr lang="en-US" dirty="0" smtClean="0"/>
              <a:t> </a:t>
            </a:r>
            <a:r>
              <a:rPr lang="en-US" dirty="0" smtClean="0"/>
              <a:t>June 2024</a:t>
            </a:r>
            <a:endParaRPr lang="en-US" dirty="0" smtClean="0"/>
          </a:p>
          <a:p>
            <a:r>
              <a:rPr lang="en-US" dirty="0" smtClean="0"/>
              <a:t>Contingency day – 26</a:t>
            </a:r>
            <a:r>
              <a:rPr lang="en-US" baseline="30000" dirty="0" smtClean="0"/>
              <a:t>th</a:t>
            </a:r>
            <a:r>
              <a:rPr lang="en-US" dirty="0" smtClean="0"/>
              <a:t> </a:t>
            </a:r>
            <a:r>
              <a:rPr lang="en-US" dirty="0" smtClean="0"/>
              <a:t>June 2024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On average, a pupil will have between 20 and 25 exams, lasting between an hour and two and a quarter hours.</a:t>
            </a:r>
          </a:p>
          <a:p>
            <a:endParaRPr lang="en-US" dirty="0"/>
          </a:p>
          <a:p>
            <a:r>
              <a:rPr lang="en-US" dirty="0" smtClean="0"/>
              <a:t>The timetable will be on the school website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26467" t="19980" r="25296" b="8997"/>
          <a:stretch/>
        </p:blipFill>
        <p:spPr>
          <a:xfrm>
            <a:off x="7740352" y="382818"/>
            <a:ext cx="1266351" cy="1051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6763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growth mind se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4059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2420" b="56745"/>
          <a:stretch/>
        </p:blipFill>
        <p:spPr>
          <a:xfrm>
            <a:off x="7465" y="188640"/>
            <a:ext cx="9104979" cy="388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4967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863"/>
            <a:ext cx="8229600" cy="1143000"/>
          </a:xfrm>
        </p:spPr>
        <p:txBody>
          <a:bodyPr/>
          <a:lstStyle/>
          <a:p>
            <a:r>
              <a:rPr lang="en-US" dirty="0" smtClean="0"/>
              <a:t>Websites that can help…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589240"/>
          </a:xfrm>
        </p:spPr>
        <p:txBody>
          <a:bodyPr>
            <a:normAutofit lnSpcReduction="10000"/>
          </a:bodyPr>
          <a:lstStyle/>
          <a:p>
            <a:r>
              <a:rPr lang="en-US" dirty="0" err="1" smtClean="0"/>
              <a:t>ClassCharts</a:t>
            </a:r>
            <a:endParaRPr lang="en-US" dirty="0" smtClean="0"/>
          </a:p>
          <a:p>
            <a:r>
              <a:rPr lang="en-US" dirty="0" smtClean="0"/>
              <a:t>GCSE Pod</a:t>
            </a:r>
          </a:p>
          <a:p>
            <a:r>
              <a:rPr lang="en-US" dirty="0" smtClean="0"/>
              <a:t>Seneca</a:t>
            </a:r>
          </a:p>
          <a:p>
            <a:r>
              <a:rPr lang="en-US" dirty="0" err="1" smtClean="0"/>
              <a:t>MathsWatch</a:t>
            </a:r>
            <a:endParaRPr lang="en-US" dirty="0" smtClean="0"/>
          </a:p>
          <a:p>
            <a:r>
              <a:rPr lang="en-US" dirty="0" smtClean="0"/>
              <a:t>Hodder Boost</a:t>
            </a:r>
          </a:p>
          <a:p>
            <a:r>
              <a:rPr lang="en-US" dirty="0" smtClean="0"/>
              <a:t>Exam board websites</a:t>
            </a:r>
          </a:p>
          <a:p>
            <a:r>
              <a:rPr lang="en-US" dirty="0" smtClean="0"/>
              <a:t>BBC </a:t>
            </a:r>
            <a:r>
              <a:rPr lang="en-US" dirty="0" err="1" smtClean="0"/>
              <a:t>Bitesize</a:t>
            </a:r>
            <a:endParaRPr lang="en-US" dirty="0" smtClean="0"/>
          </a:p>
          <a:p>
            <a:r>
              <a:rPr lang="en-US" dirty="0" smtClean="0"/>
              <a:t>Quizlet</a:t>
            </a:r>
          </a:p>
          <a:p>
            <a:r>
              <a:rPr lang="en-US" dirty="0" smtClean="0"/>
              <a:t>Adapt</a:t>
            </a:r>
          </a:p>
          <a:p>
            <a:r>
              <a:rPr lang="en-US" dirty="0" smtClean="0"/>
              <a:t>Oak Academy</a:t>
            </a:r>
          </a:p>
          <a:p>
            <a:endParaRPr lang="en-US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309072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Managing stress levels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990873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6632"/>
            <a:ext cx="9144000" cy="6741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83403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9978"/>
            <a:ext cx="8964488" cy="6828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347291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2" descr="Image result for xbox ps5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52" name="AutoShape 4" descr="Image result for xbox ps5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54" name="AutoShape 6" descr="Image result for xbox ps5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56" name="AutoShape 8" descr="Image result for xbox ps5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58" name="AutoShape 10" descr="Image result for xbox ps5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60" name="AutoShape 12" descr="Image result for xbox ps5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62" name="AutoShape 14" descr="Image result for xbox ps5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64" name="AutoShape 16" descr="Image result for xbox ps5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66" name="AutoShape 18" descr="Image result for xbox ps5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068" name="Picture 20" descr="Image result for xbox ps5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6945" y="1785902"/>
            <a:ext cx="8550109" cy="5072098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571472" y="0"/>
            <a:ext cx="7960968" cy="144655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4400" dirty="0" smtClean="0"/>
              <a:t>Have a discussion – what will be the new terms of use .....</a:t>
            </a:r>
            <a:endParaRPr lang="en-GB" sz="4400" dirty="0"/>
          </a:p>
        </p:txBody>
      </p:sp>
      <p:sp>
        <p:nvSpPr>
          <p:cNvPr id="2" name="AutoShape 2" descr="https://ukc-powerpoint.officeapps.live.com/pods/GetClipboardImage.ashx?Id=39b8c01a-6289-47b1-a86c-45bd577f9f54&amp;DC=GUK5&amp;pkey=075bdd2c-8a37-4585-bcd0-bebcc0cc4ffe&amp;wdwaccluster=GUK5"/>
          <p:cNvSpPr>
            <a:spLocks noChangeAspect="1" noChangeArrowheads="1"/>
          </p:cNvSpPr>
          <p:nvPr/>
        </p:nvSpPr>
        <p:spPr bwMode="auto">
          <a:xfrm>
            <a:off x="21272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4453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 </a:t>
            </a:r>
          </a:p>
        </p:txBody>
      </p:sp>
      <p:sp>
        <p:nvSpPr>
          <p:cNvPr id="4" name="AutoShape 4" descr="https://ukc-powerpoint.officeapps.live.com/pods/GetClipboardImage.ashx?Id=8e7cc33c-8e5d-4c13-9b18-7836183c89af&amp;DC=GUK5&amp;pkey=1df352b0-7145-423c-8631-814a7a45fd99&amp;wdwaccluster=GUK5"/>
          <p:cNvSpPr>
            <a:spLocks noChangeAspect="1" noChangeArrowheads="1"/>
          </p:cNvSpPr>
          <p:nvPr/>
        </p:nvSpPr>
        <p:spPr bwMode="auto">
          <a:xfrm>
            <a:off x="36512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AutoShape 6" descr="https://ukc-powerpoint.officeapps.live.com/pods/GetClipboardImage.ashx?Id=8e7cc33c-8e5d-4c13-9b18-7836183c89af&amp;DC=GUK5&amp;pkey=1df352b0-7145-423c-8631-814a7a45fd99&amp;wdwaccluster=GUK5"/>
          <p:cNvSpPr>
            <a:spLocks noChangeAspect="1" noChangeArrowheads="1"/>
          </p:cNvSpPr>
          <p:nvPr/>
        </p:nvSpPr>
        <p:spPr bwMode="auto">
          <a:xfrm>
            <a:off x="51752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4453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993991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obile device with apps">
            <a:extLst>
              <a:ext uri="{FF2B5EF4-FFF2-40B4-BE49-F238E27FC236}">
                <a16:creationId xmlns:a16="http://schemas.microsoft.com/office/drawing/2014/main" id="{1CCE14FB-A8A8-1670-83FD-B373790FD6E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610" r="5290"/>
          <a:stretch/>
        </p:blipFill>
        <p:spPr>
          <a:xfrm>
            <a:off x="3851920" y="857257"/>
            <a:ext cx="5292079" cy="514349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15148D6-D352-5C26-A4C1-1CD80110AD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7544" y="2276872"/>
            <a:ext cx="3024336" cy="3363830"/>
          </a:xfrm>
        </p:spPr>
        <p:txBody>
          <a:bodyPr anchor="b">
            <a:noAutofit/>
          </a:bodyPr>
          <a:lstStyle/>
          <a:p>
            <a:pPr algn="l"/>
            <a:r>
              <a:rPr lang="en-GB" sz="5400" dirty="0"/>
              <a:t>Strategies to Reduce Phone Usage for 11-16 Year Olds</a:t>
            </a:r>
          </a:p>
        </p:txBody>
      </p:sp>
    </p:spTree>
    <p:extLst>
      <p:ext uri="{BB962C8B-B14F-4D97-AF65-F5344CB8AC3E}">
        <p14:creationId xmlns:p14="http://schemas.microsoft.com/office/powerpoint/2010/main" val="998322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DDA57-5DEB-0384-5323-00FE1837E4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35" y="188640"/>
            <a:ext cx="3064249" cy="1051853"/>
          </a:xfrm>
        </p:spPr>
        <p:txBody>
          <a:bodyPr vert="horz" lIns="68580" tIns="34290" rIns="68580" bIns="34290" rtlCol="0" anchor="t">
            <a:noAutofit/>
          </a:bodyPr>
          <a:lstStyle/>
          <a:p>
            <a:r>
              <a:rPr lang="en-US" sz="4000" dirty="0"/>
              <a:t>Strategy 1: Set Clear Boundaries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72444E-EDBD-5058-CB15-4E53BBBBF7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9512" y="2780928"/>
            <a:ext cx="3606614" cy="3835238"/>
          </a:xfrm>
        </p:spPr>
        <p:txBody>
          <a:bodyPr vert="horz" lIns="68580" tIns="34290" rIns="68580" bIns="34290" rtlCol="0">
            <a:normAutofit fontScale="92500"/>
          </a:bodyPr>
          <a:lstStyle/>
          <a:p>
            <a:r>
              <a:rPr lang="en-US" dirty="0" smtClean="0"/>
              <a:t>Establish </a:t>
            </a:r>
            <a:r>
              <a:rPr lang="en-US" dirty="0"/>
              <a:t>specific hours for phone usage, such as after completing homework. Discuss consequences for not following the rules.</a:t>
            </a:r>
          </a:p>
        </p:txBody>
      </p:sp>
      <p:pic>
        <p:nvPicPr>
          <p:cNvPr id="5" name="Picture 4" descr="Colourful adhesive taps and pen on open notebook">
            <a:extLst>
              <a:ext uri="{FF2B5EF4-FFF2-40B4-BE49-F238E27FC236}">
                <a16:creationId xmlns:a16="http://schemas.microsoft.com/office/drawing/2014/main" id="{5DB66EFD-4727-F500-8F54-514CEE6194B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6334" b="-1"/>
          <a:stretch/>
        </p:blipFill>
        <p:spPr>
          <a:xfrm>
            <a:off x="4238244" y="857257"/>
            <a:ext cx="4905756" cy="5143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651825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4179F3-59E8-88D6-246C-2A6AFD6F4F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0" y="0"/>
            <a:ext cx="3922538" cy="1051853"/>
          </a:xfrm>
        </p:spPr>
        <p:txBody>
          <a:bodyPr vert="horz" lIns="68580" tIns="34290" rIns="68580" bIns="34290" rtlCol="0" anchor="t">
            <a:noAutofit/>
          </a:bodyPr>
          <a:lstStyle/>
          <a:p>
            <a:r>
              <a:rPr lang="en-US" sz="4000" dirty="0"/>
              <a:t>Strategy 2: Encourage Offline Hobbies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701FB6-8B91-F6E1-5511-DC6D1B5A0D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603" y="2204864"/>
            <a:ext cx="4032341" cy="4339294"/>
          </a:xfrm>
        </p:spPr>
        <p:txBody>
          <a:bodyPr vert="horz" lIns="68580" tIns="34290" rIns="68580" bIns="34290" rtlCol="0">
            <a:normAutofit/>
          </a:bodyPr>
          <a:lstStyle/>
          <a:p>
            <a:r>
              <a:rPr lang="en-US" dirty="0" smtClean="0"/>
              <a:t>Support </a:t>
            </a:r>
            <a:r>
              <a:rPr lang="en-US" dirty="0"/>
              <a:t>interests like painting, sports, or playing a musical instrument. Show how enjoyable offline activities can be.</a:t>
            </a:r>
          </a:p>
        </p:txBody>
      </p:sp>
      <p:pic>
        <p:nvPicPr>
          <p:cNvPr id="5" name="Picture 4" descr="Colourful strings being woven togehter">
            <a:extLst>
              <a:ext uri="{FF2B5EF4-FFF2-40B4-BE49-F238E27FC236}">
                <a16:creationId xmlns:a16="http://schemas.microsoft.com/office/drawing/2014/main" id="{F3797B2A-588F-CBD3-E231-1A2CA71637E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871" r="8464" b="-1"/>
          <a:stretch/>
        </p:blipFill>
        <p:spPr>
          <a:xfrm>
            <a:off x="4238244" y="857257"/>
            <a:ext cx="4905756" cy="5143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1464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dates before then: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525963"/>
          </a:xfrm>
        </p:spPr>
        <p:txBody>
          <a:bodyPr/>
          <a:lstStyle/>
          <a:p>
            <a:r>
              <a:rPr lang="en-US" dirty="0" smtClean="0"/>
              <a:t>20</a:t>
            </a:r>
            <a:r>
              <a:rPr lang="en-US" baseline="30000" dirty="0" smtClean="0"/>
              <a:t>th</a:t>
            </a:r>
            <a:r>
              <a:rPr lang="en-US" dirty="0" smtClean="0"/>
              <a:t> September – 	</a:t>
            </a:r>
            <a:r>
              <a:rPr lang="en-US" dirty="0" err="1" smtClean="0"/>
              <a:t>StudySkillsZone</a:t>
            </a:r>
            <a:endParaRPr lang="en-US" dirty="0" smtClean="0"/>
          </a:p>
          <a:p>
            <a:r>
              <a:rPr lang="en-US" dirty="0" smtClean="0"/>
              <a:t>29</a:t>
            </a:r>
            <a:r>
              <a:rPr lang="en-US" baseline="30000" dirty="0" smtClean="0"/>
              <a:t>th</a:t>
            </a:r>
            <a:r>
              <a:rPr lang="en-US" dirty="0" smtClean="0"/>
              <a:t> September – 	Who Am I</a:t>
            </a:r>
          </a:p>
          <a:p>
            <a:r>
              <a:rPr lang="en-US" dirty="0" smtClean="0"/>
              <a:t>9</a:t>
            </a:r>
            <a:r>
              <a:rPr lang="en-US" baseline="30000" dirty="0" smtClean="0"/>
              <a:t>th</a:t>
            </a:r>
            <a:r>
              <a:rPr lang="en-US" dirty="0" smtClean="0"/>
              <a:t> October – 		Y11 mock exams 1</a:t>
            </a:r>
          </a:p>
          <a:p>
            <a:r>
              <a:rPr lang="en-US" dirty="0" smtClean="0"/>
              <a:t>10</a:t>
            </a:r>
            <a:r>
              <a:rPr lang="en-US" baseline="30000" dirty="0" smtClean="0"/>
              <a:t>th</a:t>
            </a:r>
            <a:r>
              <a:rPr lang="en-US" dirty="0" smtClean="0"/>
              <a:t> November – 	Y11 mock results day 1</a:t>
            </a:r>
          </a:p>
          <a:p>
            <a:r>
              <a:rPr lang="en-US" dirty="0" smtClean="0"/>
              <a:t>25</a:t>
            </a:r>
            <a:r>
              <a:rPr lang="en-US" baseline="30000" dirty="0" smtClean="0"/>
              <a:t>th</a:t>
            </a:r>
            <a:r>
              <a:rPr lang="en-US" dirty="0" smtClean="0"/>
              <a:t> January – 	Y11 Reports</a:t>
            </a:r>
          </a:p>
          <a:p>
            <a:r>
              <a:rPr lang="en-US" dirty="0" smtClean="0"/>
              <a:t>11</a:t>
            </a:r>
            <a:r>
              <a:rPr lang="en-US" baseline="30000" dirty="0" smtClean="0"/>
              <a:t>th</a:t>
            </a:r>
            <a:r>
              <a:rPr lang="en-US" dirty="0" smtClean="0"/>
              <a:t> March –		Y11 mock exam 2</a:t>
            </a:r>
          </a:p>
          <a:p>
            <a:r>
              <a:rPr lang="en-US" dirty="0" smtClean="0"/>
              <a:t>19</a:t>
            </a:r>
            <a:r>
              <a:rPr lang="en-US" baseline="30000" dirty="0" smtClean="0"/>
              <a:t>th</a:t>
            </a:r>
            <a:r>
              <a:rPr lang="en-US" dirty="0" smtClean="0"/>
              <a:t> April – 		Y11 mock results day 2</a:t>
            </a:r>
          </a:p>
          <a:p>
            <a:endParaRPr lang="en-US" dirty="0" smtClean="0"/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6467" t="19980" r="25296" b="8997"/>
          <a:stretch/>
        </p:blipFill>
        <p:spPr>
          <a:xfrm>
            <a:off x="7877649" y="188640"/>
            <a:ext cx="1266351" cy="1051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1858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1AC293-9D34-3D2E-23B6-F6B6A94C3F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188640"/>
            <a:ext cx="3240360" cy="2952328"/>
          </a:xfrm>
        </p:spPr>
        <p:txBody>
          <a:bodyPr vert="horz" lIns="68580" tIns="34290" rIns="68580" bIns="34290" rtlCol="0" anchor="t">
            <a:normAutofit/>
          </a:bodyPr>
          <a:lstStyle/>
          <a:p>
            <a:r>
              <a:rPr lang="en-US" sz="4000" dirty="0"/>
              <a:t>Strategy 3: Be a Role Model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EFB01A-77E4-ACAE-171E-DA762C5F63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1521" y="1840566"/>
            <a:ext cx="3744416" cy="3245446"/>
          </a:xfrm>
        </p:spPr>
        <p:txBody>
          <a:bodyPr vert="horz" lIns="68580" tIns="34290" rIns="68580" bIns="34290" rtlCol="0">
            <a:noAutofit/>
          </a:bodyPr>
          <a:lstStyle/>
          <a:p>
            <a:r>
              <a:rPr lang="en-US" sz="3600" dirty="0">
                <a:solidFill>
                  <a:schemeClr val="tx1">
                    <a:alpha val="80000"/>
                  </a:schemeClr>
                </a:solidFill>
              </a:rPr>
              <a:t>Example: Limit your own screen time and prioritize face-to-face interactions. Children often mimic their parents' </a:t>
            </a:r>
            <a:r>
              <a:rPr lang="en-US" sz="3600" dirty="0" err="1">
                <a:solidFill>
                  <a:schemeClr val="tx1">
                    <a:alpha val="80000"/>
                  </a:schemeClr>
                </a:solidFill>
              </a:rPr>
              <a:t>behaviours</a:t>
            </a:r>
            <a:r>
              <a:rPr lang="en-US" sz="3600" dirty="0">
                <a:solidFill>
                  <a:schemeClr val="tx1">
                    <a:alpha val="80000"/>
                  </a:schemeClr>
                </a:solidFill>
              </a:rPr>
              <a:t>.</a:t>
            </a:r>
          </a:p>
        </p:txBody>
      </p:sp>
      <p:pic>
        <p:nvPicPr>
          <p:cNvPr id="2050" name="Picture 2" descr="Checking phone in front of kids causes THIS problem, says stud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84382"/>
            <a:ext cx="4521856" cy="3460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What Happens When You Use Your Phone Around Your Kids - The Art of Heal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861048"/>
            <a:ext cx="4521856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120607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erson watching empty phone">
            <a:extLst>
              <a:ext uri="{FF2B5EF4-FFF2-40B4-BE49-F238E27FC236}">
                <a16:creationId xmlns:a16="http://schemas.microsoft.com/office/drawing/2014/main" id="{B624E6A3-3BCB-86B1-DE23-10BF2B83741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811" r="4805" b="-1"/>
          <a:stretch/>
        </p:blipFill>
        <p:spPr>
          <a:xfrm>
            <a:off x="3203848" y="836712"/>
            <a:ext cx="5940152" cy="583264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8E775D0-FC3E-3289-E216-CEDE4BE2A8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3033" y="1700808"/>
            <a:ext cx="2578608" cy="843534"/>
          </a:xfrm>
        </p:spPr>
        <p:txBody>
          <a:bodyPr vert="horz" lIns="68580" tIns="34290" rIns="68580" bIns="34290" rtlCol="0" anchor="b">
            <a:noAutofit/>
          </a:bodyPr>
          <a:lstStyle/>
          <a:p>
            <a:r>
              <a:rPr lang="en-US" sz="4000" dirty="0"/>
              <a:t>Strategy 4: Use Monitoring Apps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3749D1-0BB4-65D2-4A03-95BD8B44AE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6030" y="2708920"/>
            <a:ext cx="3052615" cy="2729484"/>
          </a:xfrm>
        </p:spPr>
        <p:txBody>
          <a:bodyPr vert="horz" lIns="68580" tIns="34290" rIns="68580" bIns="34290" rtlCol="0" anchor="t">
            <a:noAutofit/>
          </a:bodyPr>
          <a:lstStyle/>
          <a:p>
            <a:r>
              <a:rPr lang="en-US" dirty="0"/>
              <a:t>Example: Install parental control apps to track screen time. Discuss the importance of responsible phone use.</a:t>
            </a:r>
          </a:p>
        </p:txBody>
      </p:sp>
      <p:sp>
        <p:nvSpPr>
          <p:cNvPr id="4" name="Cloud 3"/>
          <p:cNvSpPr/>
          <p:nvPr/>
        </p:nvSpPr>
        <p:spPr>
          <a:xfrm>
            <a:off x="3275856" y="836712"/>
            <a:ext cx="3240360" cy="5832648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Family Link on </a:t>
            </a:r>
            <a:r>
              <a:rPr lang="en-US" sz="2400" b="1" dirty="0" smtClean="0"/>
              <a:t>android</a:t>
            </a:r>
            <a:r>
              <a:rPr lang="en-US" sz="2400" dirty="0" smtClean="0"/>
              <a:t> – monitor, block and time limits</a:t>
            </a:r>
          </a:p>
          <a:p>
            <a:pPr algn="ctr"/>
            <a:endParaRPr lang="en-US" sz="2400" dirty="0"/>
          </a:p>
          <a:p>
            <a:pPr algn="ctr"/>
            <a:r>
              <a:rPr lang="en-US" sz="2400" dirty="0" smtClean="0"/>
              <a:t>Through your internet provider you can fix a time limit on internet usage</a:t>
            </a:r>
          </a:p>
          <a:p>
            <a:pPr algn="ctr"/>
            <a:endParaRPr lang="en-US" dirty="0"/>
          </a:p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3161284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5AC7BE-7F7B-A591-2BA7-C60AFBCDF7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23" y="248056"/>
            <a:ext cx="4049207" cy="1218390"/>
          </a:xfrm>
        </p:spPr>
        <p:txBody>
          <a:bodyPr vert="horz" lIns="68580" tIns="34290" rIns="68580" bIns="34290" rtlCol="0" anchor="ctr">
            <a:noAutofit/>
          </a:bodyPr>
          <a:lstStyle/>
          <a:p>
            <a:r>
              <a:rPr lang="en-US" sz="4000" dirty="0"/>
              <a:t>Strategy 5: Create Tech-Free Zones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974251-AF50-3E75-E148-D9166AC887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071" y="2996952"/>
            <a:ext cx="4347905" cy="2709862"/>
          </a:xfrm>
        </p:spPr>
        <p:txBody>
          <a:bodyPr vert="horz" lIns="68580" tIns="34290" rIns="68580" bIns="34290" rtlCol="0" anchor="ctr">
            <a:noAutofit/>
          </a:bodyPr>
          <a:lstStyle/>
          <a:p>
            <a:r>
              <a:rPr lang="en-US" sz="3600" dirty="0"/>
              <a:t>Example: Designate bedrooms and meal times as tech-free zones. Promote family communication and bonding.</a:t>
            </a:r>
          </a:p>
        </p:txBody>
      </p:sp>
      <p:pic>
        <p:nvPicPr>
          <p:cNvPr id="5" name="Picture 4" descr="Pink room for kids">
            <a:extLst>
              <a:ext uri="{FF2B5EF4-FFF2-40B4-BE49-F238E27FC236}">
                <a16:creationId xmlns:a16="http://schemas.microsoft.com/office/drawing/2014/main" id="{ED660CB3-9136-90BD-36C4-03CC87C0A10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859" r="34740" b="-2"/>
          <a:stretch/>
        </p:blipFill>
        <p:spPr>
          <a:xfrm>
            <a:off x="4572000" y="857251"/>
            <a:ext cx="4577119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51432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408A92-6D2F-C09B-FCB9-5EEB814F8F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08494"/>
            <a:ext cx="4000648" cy="1281182"/>
          </a:xfrm>
        </p:spPr>
        <p:txBody>
          <a:bodyPr vert="horz" lIns="68580" tIns="34290" rIns="68580" bIns="34290" rtlCol="0" anchor="ctr">
            <a:noAutofit/>
          </a:bodyPr>
          <a:lstStyle/>
          <a:p>
            <a:r>
              <a:rPr lang="en-US" dirty="0"/>
              <a:t>Strategy 6: Set Study Goals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81B250-E5D5-28B0-6621-F5BA75E37B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2348880"/>
            <a:ext cx="4571998" cy="4032448"/>
          </a:xfrm>
        </p:spPr>
        <p:txBody>
          <a:bodyPr vert="horz" lIns="68580" tIns="34290" rIns="68580" bIns="34290" rtlCol="0" anchor="ctr">
            <a:noAutofit/>
          </a:bodyPr>
          <a:lstStyle/>
          <a:p>
            <a:r>
              <a:rPr lang="en-US" sz="3600" dirty="0"/>
              <a:t>Example: Help your child set achievable study goals. Reward them for reaching milestones without phone distractions.</a:t>
            </a:r>
          </a:p>
        </p:txBody>
      </p:sp>
      <p:pic>
        <p:nvPicPr>
          <p:cNvPr id="5" name="Picture 4" descr="Numbers and symbols">
            <a:extLst>
              <a:ext uri="{FF2B5EF4-FFF2-40B4-BE49-F238E27FC236}">
                <a16:creationId xmlns:a16="http://schemas.microsoft.com/office/drawing/2014/main" id="{E2A094D2-D4F8-DCD6-4BE4-7756AF30D79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011" r="21152" b="-1"/>
          <a:stretch/>
        </p:blipFill>
        <p:spPr>
          <a:xfrm>
            <a:off x="5143348" y="849085"/>
            <a:ext cx="4000653" cy="5151665"/>
          </a:xfrm>
          <a:prstGeom prst="rect">
            <a:avLst/>
          </a:prstGeom>
          <a:effectLst>
            <a:outerShdw blurRad="127000" dist="50800" dir="10800000" sx="99000" sy="99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003886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53C061-EE0A-27A5-1D1D-257B17C8FF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5431" y="332656"/>
            <a:ext cx="4000648" cy="1281182"/>
          </a:xfrm>
        </p:spPr>
        <p:txBody>
          <a:bodyPr vert="horz" lIns="68580" tIns="34290" rIns="68580" bIns="34290" rtlCol="0" anchor="ctr">
            <a:noAutofit/>
          </a:bodyPr>
          <a:lstStyle/>
          <a:p>
            <a:r>
              <a:rPr lang="en-US" sz="4000" dirty="0"/>
              <a:t>When Strategies Don't Work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012E80-52A6-CA9D-C6AC-63698AB5F6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9512" y="2204864"/>
            <a:ext cx="4392486" cy="4104456"/>
          </a:xfrm>
        </p:spPr>
        <p:txBody>
          <a:bodyPr vert="horz" lIns="68580" tIns="34290" rIns="68580" bIns="34290" rtlCol="0" anchor="ctr">
            <a:noAutofit/>
          </a:bodyPr>
          <a:lstStyle/>
          <a:p>
            <a:r>
              <a:rPr lang="en-US" sz="3600" dirty="0"/>
              <a:t>Despite your efforts, there may be challenges such as peer pressure or addiction. Seek professional help if needed </a:t>
            </a:r>
            <a:r>
              <a:rPr lang="en-US" sz="3600" dirty="0" err="1"/>
              <a:t>e.g</a:t>
            </a:r>
            <a:r>
              <a:rPr lang="en-US" sz="3600" dirty="0"/>
              <a:t> School Welfare team</a:t>
            </a:r>
          </a:p>
        </p:txBody>
      </p:sp>
      <p:pic>
        <p:nvPicPr>
          <p:cNvPr id="5" name="Picture 4" descr="Desk with stethoscope and computer keyboard">
            <a:extLst>
              <a:ext uri="{FF2B5EF4-FFF2-40B4-BE49-F238E27FC236}">
                <a16:creationId xmlns:a16="http://schemas.microsoft.com/office/drawing/2014/main" id="{AB47C310-F56C-835A-B167-CB7DA202647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8164" r="-1" b="-1"/>
          <a:stretch/>
        </p:blipFill>
        <p:spPr>
          <a:xfrm>
            <a:off x="5143348" y="849085"/>
            <a:ext cx="4000653" cy="5151665"/>
          </a:xfrm>
          <a:prstGeom prst="rect">
            <a:avLst/>
          </a:prstGeom>
          <a:effectLst>
            <a:outerShdw blurRad="127000" dist="50800" dir="10800000" sx="99000" sy="99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0476954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Questions!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72214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474440"/>
            <a:ext cx="8507288" cy="1143000"/>
          </a:xfrm>
        </p:spPr>
        <p:txBody>
          <a:bodyPr>
            <a:noAutofit/>
          </a:bodyPr>
          <a:lstStyle/>
          <a:p>
            <a:r>
              <a:rPr lang="en-US" sz="6600" dirty="0" smtClean="0">
                <a:solidFill>
                  <a:srgbClr val="FF0000"/>
                </a:solidFill>
              </a:rPr>
              <a:t>K</a:t>
            </a:r>
            <a:r>
              <a:rPr lang="en-US" sz="6600" dirty="0" smtClean="0"/>
              <a:t>ey </a:t>
            </a:r>
            <a:r>
              <a:rPr lang="en-US" sz="6600" dirty="0" smtClean="0">
                <a:solidFill>
                  <a:srgbClr val="FF0000"/>
                </a:solidFill>
              </a:rPr>
              <a:t>P</a:t>
            </a:r>
            <a:r>
              <a:rPr lang="en-US" sz="6600" dirty="0" smtClean="0"/>
              <a:t>erformance </a:t>
            </a:r>
            <a:r>
              <a:rPr lang="en-US" sz="6600" dirty="0" smtClean="0">
                <a:solidFill>
                  <a:srgbClr val="FF0000"/>
                </a:solidFill>
              </a:rPr>
              <a:t>I</a:t>
            </a:r>
            <a:r>
              <a:rPr lang="en-US" sz="6600" dirty="0" smtClean="0"/>
              <a:t>ndicators</a:t>
            </a:r>
            <a:endParaRPr lang="en-GB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4525963"/>
          </a:xfrm>
        </p:spPr>
        <p:txBody>
          <a:bodyPr/>
          <a:lstStyle/>
          <a:p>
            <a:r>
              <a:rPr lang="en-US" sz="4400" dirty="0" smtClean="0"/>
              <a:t>Attendance</a:t>
            </a:r>
          </a:p>
          <a:p>
            <a:r>
              <a:rPr lang="en-US" sz="4400" dirty="0" smtClean="0"/>
              <a:t>Attitude to learning</a:t>
            </a:r>
          </a:p>
          <a:p>
            <a:r>
              <a:rPr lang="en-US" sz="4400" dirty="0" smtClean="0"/>
              <a:t>Completing classwork and homework</a:t>
            </a:r>
          </a:p>
          <a:p>
            <a:r>
              <a:rPr lang="en-US" sz="4400" dirty="0" smtClean="0"/>
              <a:t>Revision and independent study</a:t>
            </a: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6467" t="19980" r="25296" b="8997"/>
          <a:stretch/>
        </p:blipFill>
        <p:spPr>
          <a:xfrm>
            <a:off x="7876891" y="122228"/>
            <a:ext cx="1266351" cy="1051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89756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5317"/>
            <a:ext cx="6804248" cy="6858000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3563888" y="980728"/>
            <a:ext cx="1440160" cy="43691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36444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5317"/>
            <a:ext cx="6804248" cy="6858000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107504" y="855786"/>
            <a:ext cx="1440160" cy="56185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16460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5317"/>
            <a:ext cx="6804248" cy="6858000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1187624" y="947068"/>
            <a:ext cx="1440160" cy="56185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06715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5317"/>
            <a:ext cx="6804248" cy="6858000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5004048" y="947068"/>
            <a:ext cx="1440160" cy="56185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29368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5317"/>
            <a:ext cx="6804248" cy="6858000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1403648" y="4077072"/>
            <a:ext cx="1728192" cy="56185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96820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8C065D8C6F95648B903A0A9E7896F0D" ma:contentTypeVersion="15" ma:contentTypeDescription="Create a new document." ma:contentTypeScope="" ma:versionID="e392aa7126e5969cbf7d3ae74f276c81">
  <xsd:schema xmlns:xsd="http://www.w3.org/2001/XMLSchema" xmlns:xs="http://www.w3.org/2001/XMLSchema" xmlns:p="http://schemas.microsoft.com/office/2006/metadata/properties" xmlns:ns3="eb4057c2-1955-49c4-9f5b-f0d7db43ca10" xmlns:ns4="0aced35e-6d73-431a-bd11-b6de8479b414" targetNamespace="http://schemas.microsoft.com/office/2006/metadata/properties" ma:root="true" ma:fieldsID="4dc42c8fb312ce909345bd37fbe2b10a" ns3:_="" ns4:_="">
    <xsd:import namespace="eb4057c2-1955-49c4-9f5b-f0d7db43ca10"/>
    <xsd:import namespace="0aced35e-6d73-431a-bd11-b6de8479b41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LengthInSeconds" minOccurs="0"/>
                <xsd:element ref="ns3:_activity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4057c2-1955-49c4-9f5b-f0d7db43ca1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_activity" ma:index="21" nillable="true" ma:displayName="_activity" ma:hidden="true" ma:internalName="_activity">
      <xsd:simpleType>
        <xsd:restriction base="dms:Note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aced35e-6d73-431a-bd11-b6de8479b414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9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eb4057c2-1955-49c4-9f5b-f0d7db43ca10" xsi:nil="true"/>
  </documentManagement>
</p:properties>
</file>

<file path=customXml/itemProps1.xml><?xml version="1.0" encoding="utf-8"?>
<ds:datastoreItem xmlns:ds="http://schemas.openxmlformats.org/officeDocument/2006/customXml" ds:itemID="{3BF91399-4623-4919-B71B-2B39D293AA2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b4057c2-1955-49c4-9f5b-f0d7db43ca10"/>
    <ds:schemaRef ds:uri="0aced35e-6d73-431a-bd11-b6de8479b41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830FE6E-EED4-4F6C-B677-DB0ACDE7D81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D415259-595A-4C82-BDCF-2000B817AEF1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purl.org/dc/elements/1.1/"/>
    <ds:schemaRef ds:uri="http://schemas.microsoft.com/office/2006/metadata/properties"/>
    <ds:schemaRef ds:uri="eb4057c2-1955-49c4-9f5b-f0d7db43ca10"/>
    <ds:schemaRef ds:uri="http://schemas.microsoft.com/office/infopath/2007/PartnerControls"/>
    <ds:schemaRef ds:uri="0aced35e-6d73-431a-bd11-b6de8479b414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1066</TotalTime>
  <Words>990</Words>
  <Application>Microsoft Office PowerPoint</Application>
  <PresentationFormat>On-screen Show (4:3)</PresentationFormat>
  <Paragraphs>130</Paragraphs>
  <Slides>35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9" baseType="lpstr">
      <vt:lpstr>Arial</vt:lpstr>
      <vt:lpstr>Calibri</vt:lpstr>
      <vt:lpstr>Wingdings</vt:lpstr>
      <vt:lpstr>Office Theme</vt:lpstr>
      <vt:lpstr>Supporting KS4 Pupils at Home</vt:lpstr>
      <vt:lpstr>What to expect</vt:lpstr>
      <vt:lpstr>Key dates before then:</vt:lpstr>
      <vt:lpstr>Key Performance Indicators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2. What can you do to support</vt:lpstr>
      <vt:lpstr>PowerPoint Presentation</vt:lpstr>
      <vt:lpstr>We’re designed to forget!</vt:lpstr>
      <vt:lpstr>The 45 minute revision session</vt:lpstr>
      <vt:lpstr>Independent Study - Key messages</vt:lpstr>
      <vt:lpstr>PowerPoint Presentation</vt:lpstr>
      <vt:lpstr>PowerPoint Presentation</vt:lpstr>
      <vt:lpstr>PowerPoint Presentation</vt:lpstr>
      <vt:lpstr>Websites that can help…</vt:lpstr>
      <vt:lpstr>Managing stress levels</vt:lpstr>
      <vt:lpstr>PowerPoint Presentation</vt:lpstr>
      <vt:lpstr>PowerPoint Presentation</vt:lpstr>
      <vt:lpstr>PowerPoint Presentation</vt:lpstr>
      <vt:lpstr>Strategies to Reduce Phone Usage for 11-16 Year Olds</vt:lpstr>
      <vt:lpstr>Strategy 1: Set Clear Boundaries</vt:lpstr>
      <vt:lpstr>Strategy 2: Encourage Offline Hobbies</vt:lpstr>
      <vt:lpstr>Strategy 3: Be a Role Model</vt:lpstr>
      <vt:lpstr>Strategy 4: Use Monitoring Apps</vt:lpstr>
      <vt:lpstr>Strategy 5: Create Tech-Free Zones</vt:lpstr>
      <vt:lpstr>Strategy 6: Set Study Goals</vt:lpstr>
      <vt:lpstr>When Strategies Don't Work</vt:lpstr>
      <vt:lpstr>Questions!</vt:lpstr>
    </vt:vector>
  </TitlesOfParts>
  <Company>Hall Green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Yr 10 Exams</dc:title>
  <dc:creator>mth</dc:creator>
  <cp:lastModifiedBy>Mr M Hosfield</cp:lastModifiedBy>
  <cp:revision>44</cp:revision>
  <dcterms:created xsi:type="dcterms:W3CDTF">2019-04-29T10:52:16Z</dcterms:created>
  <dcterms:modified xsi:type="dcterms:W3CDTF">2023-09-14T16:21:12Z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0x01010008C065D8C6F95648B903A0A9E7896F0D</vt:lpwstr>
  </property>
</Properties>
</file>